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5"/>
  </p:notesMasterIdLst>
  <p:sldIdLst>
    <p:sldId id="256" r:id="rId5"/>
    <p:sldId id="257" r:id="rId6"/>
    <p:sldId id="278" r:id="rId7"/>
    <p:sldId id="281" r:id="rId8"/>
    <p:sldId id="277" r:id="rId9"/>
    <p:sldId id="272" r:id="rId10"/>
    <p:sldId id="270" r:id="rId11"/>
    <p:sldId id="264" r:id="rId12"/>
    <p:sldId id="268" r:id="rId13"/>
    <p:sldId id="265" r:id="rId14"/>
    <p:sldId id="276" r:id="rId15"/>
    <p:sldId id="269" r:id="rId16"/>
    <p:sldId id="266" r:id="rId17"/>
    <p:sldId id="274" r:id="rId18"/>
    <p:sldId id="273" r:id="rId19"/>
    <p:sldId id="280" r:id="rId20"/>
    <p:sldId id="282" r:id="rId21"/>
    <p:sldId id="283" r:id="rId22"/>
    <p:sldId id="284" r:id="rId23"/>
    <p:sldId id="426" r:id="rId24"/>
    <p:sldId id="427" r:id="rId25"/>
    <p:sldId id="286" r:id="rId26"/>
    <p:sldId id="285" r:id="rId27"/>
    <p:sldId id="432" r:id="rId28"/>
    <p:sldId id="433" r:id="rId29"/>
    <p:sldId id="431" r:id="rId30"/>
    <p:sldId id="462" r:id="rId31"/>
    <p:sldId id="469" r:id="rId32"/>
    <p:sldId id="470" r:id="rId33"/>
    <p:sldId id="471" r:id="rId34"/>
    <p:sldId id="472" r:id="rId35"/>
    <p:sldId id="473" r:id="rId36"/>
    <p:sldId id="434" r:id="rId37"/>
    <p:sldId id="482" r:id="rId38"/>
    <p:sldId id="483" r:id="rId39"/>
    <p:sldId id="527" r:id="rId40"/>
    <p:sldId id="557" r:id="rId41"/>
    <p:sldId id="528" r:id="rId42"/>
    <p:sldId id="529" r:id="rId43"/>
    <p:sldId id="541" r:id="rId44"/>
    <p:sldId id="558" r:id="rId45"/>
    <p:sldId id="542" r:id="rId46"/>
    <p:sldId id="543" r:id="rId47"/>
    <p:sldId id="546" r:id="rId48"/>
    <p:sldId id="538" r:id="rId49"/>
    <p:sldId id="537" r:id="rId50"/>
    <p:sldId id="547" r:id="rId51"/>
    <p:sldId id="548" r:id="rId52"/>
    <p:sldId id="549" r:id="rId53"/>
    <p:sldId id="550" r:id="rId54"/>
    <p:sldId id="551" r:id="rId55"/>
    <p:sldId id="592" r:id="rId56"/>
    <p:sldId id="583" r:id="rId57"/>
    <p:sldId id="584" r:id="rId58"/>
    <p:sldId id="586" r:id="rId59"/>
    <p:sldId id="587" r:id="rId60"/>
    <p:sldId id="588" r:id="rId61"/>
    <p:sldId id="596" r:id="rId62"/>
    <p:sldId id="597" r:id="rId63"/>
    <p:sldId id="263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3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7" autoAdjust="0"/>
    <p:restoredTop sz="95256" autoAdjust="0"/>
  </p:normalViewPr>
  <p:slideViewPr>
    <p:cSldViewPr snapToGrid="0">
      <p:cViewPr varScale="1">
        <p:scale>
          <a:sx n="86" d="100"/>
          <a:sy n="86" d="100"/>
        </p:scale>
        <p:origin x="55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media/image1.png>
</file>

<file path=ppt/media/image10.png>
</file>

<file path=ppt/media/image11.jpg>
</file>

<file path=ppt/media/image12.jpeg>
</file>

<file path=ppt/media/image13.jp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jpg>
</file>

<file path=ppt/media/image24.png>
</file>

<file path=ppt/media/image25.jpg>
</file>

<file path=ppt/media/image26.png>
</file>

<file path=ppt/media/image27.jpe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png>
</file>

<file path=ppt/media/image5.jpg>
</file>

<file path=ppt/media/image50.jpg>
</file>

<file path=ppt/media/image51.jpg>
</file>

<file path=ppt/media/image52.jpg>
</file>

<file path=ppt/media/image53.jpg>
</file>

<file path=ppt/media/image54.png>
</file>

<file path=ppt/media/image55.png>
</file>

<file path=ppt/media/image56.png>
</file>

<file path=ppt/media/image57.jpg>
</file>

<file path=ppt/media/image59.png>
</file>

<file path=ppt/media/image6.jpg>
</file>

<file path=ppt/media/image60.png>
</file>

<file path=ppt/media/image63.png>
</file>

<file path=ppt/media/image64.png>
</file>

<file path=ppt/media/image65.png>
</file>

<file path=ppt/media/image67.png>
</file>

<file path=ppt/media/image68.png>
</file>

<file path=ppt/media/image69.png>
</file>

<file path=ppt/media/image7.tiff>
</file>

<file path=ppt/media/image70.png>
</file>

<file path=ppt/media/image71.png>
</file>

<file path=ppt/media/image73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F9B0E6-B9BF-4E2D-AE08-8C7EBB196A2E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3816F-A1CF-4485-B308-1B9F14B36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39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0C5E7-B1A1-4648-89D2-17B0F1E7F5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140298-3E00-4E73-B947-697E69282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B99EB-0E86-4FEA-A9C4-501D4E755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1F536-58DF-4935-AE3B-7A08C031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95127-BE30-42B7-9BE5-B83CC6A2E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751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AE108-9C7F-4CDC-AD71-B576580A1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03746-779A-435F-995A-5BF82C86C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4E866-B322-455F-AC32-8C164B8CD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61E0-F80F-48E7-A817-F1CECBEE9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34AFC-4299-43F1-A312-79EF0102C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46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E1D3E-E4B6-4EAA-BFB4-25A0557A6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7E0856-45A8-4EAD-A9D6-8A993968A1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EEBE1-2BAF-4C94-8403-6E8454F9B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58F46-E931-4D79-94A5-037AFD073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30D95-EF5F-4A0A-93BD-73AEE2C2F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256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ABEC0-6253-4360-B586-B9D20933D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6E20B-8661-4C60-84FB-4892E8B486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32BE45-79E4-479B-BD2F-46CCB0BEE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9105E-DF25-4F38-BDE2-9B00C2C44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D9C4A8-7467-4BAD-98A2-0B63CAC19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5C5C0-08E4-4F7B-9E80-8925539D2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40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FF641-A5CC-4263-A394-2112D623A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4D6865-C632-473C-AEC8-8D3F71562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FDBD19-4D33-4F6A-9938-6A04B3888E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697E46-CE4D-480E-A997-2B53B2DF55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8B7E36-823F-4FD4-B826-E450A12480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BB3B14-C886-4F84-9FD5-11C8320E1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9AF591-4BBF-4BF2-9EF7-F8B114DFA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2B1A04-B244-4AE3-8997-9B075B105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44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408F1-BB29-4C6F-91C9-653A730BE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54FEF9-8D09-4091-BE99-B6264EBD3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F49AA-83D5-4063-9CDE-AA7763048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2B27C-3C99-4208-B425-775413C53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03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2A62B2-A6D1-4A6F-8B20-80606F478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2E4958-7A46-4331-B2D8-2C31D8FCB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C8548B-339B-46B2-BF01-1EE3DDC72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661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F408F-8083-4F07-9628-074C7AFE4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477E0-A333-439D-A531-30B39A813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59501-D187-414C-AACE-F838720036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5F890-BB8A-49E1-880A-924FD6FE4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CA38FE-429A-41E7-942D-ECCE639D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1D9BC-0038-4041-AE2C-657BF99D4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561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56CFD-7F35-482C-A50F-B3D43ACB0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D7F3EF-0FE9-46C4-A116-5DA6E26B0D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0B4041-0F17-42D8-AF16-AB099A39FF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7FF-F8F1-4B22-A471-9317ED3A2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D6993-98F8-4234-B24A-02D4DB41C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34037-0E7D-4379-ACA0-98611B2F7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197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45B175-C851-453B-B2A0-9A5CFCAD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F4A2-0E4F-4E49-A0BF-BEEC72203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8AA27-3F13-4BFD-B949-21CF319108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3F5E9-5DAC-4C4A-9DF5-C2B87276BCC8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E99A2-0FED-42D4-9FBD-08CC1C3F8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468D4-5440-4CE2-BAB3-61D83F628C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039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hyperlink" Target="https://europepmc.org/article/pmc/pmc4224555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d.bmj.com/content/80/8/1096" TargetMode="External"/><Relationship Id="rId7" Type="http://schemas.openxmlformats.org/officeDocument/2006/relationships/image" Target="../media/image22.png"/><Relationship Id="rId2" Type="http://schemas.openxmlformats.org/officeDocument/2006/relationships/hyperlink" Target="https://doi.org/10.1111/cei.133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abs/pii/S0301054614000184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g"/><Relationship Id="rId5" Type="http://schemas.openxmlformats.org/officeDocument/2006/relationships/image" Target="../media/image27.jpeg"/><Relationship Id="rId4" Type="http://schemas.openxmlformats.org/officeDocument/2006/relationships/hyperlink" Target="https://www.healthline.com/health/rheumatoid-arthritis-crp-levels#normal-crp-levels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7" Type="http://schemas.openxmlformats.org/officeDocument/2006/relationships/image" Target="../media/image41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jpg"/><Relationship Id="rId5" Type="http://schemas.openxmlformats.org/officeDocument/2006/relationships/image" Target="../media/image39.jpg"/><Relationship Id="rId4" Type="http://schemas.openxmlformats.org/officeDocument/2006/relationships/image" Target="../media/image38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7" Type="http://schemas.openxmlformats.org/officeDocument/2006/relationships/image" Target="../media/image47.jp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jpg"/><Relationship Id="rId5" Type="http://schemas.openxmlformats.org/officeDocument/2006/relationships/image" Target="../media/image45.jpg"/><Relationship Id="rId4" Type="http://schemas.openxmlformats.org/officeDocument/2006/relationships/image" Target="../media/image44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7" Type="http://schemas.openxmlformats.org/officeDocument/2006/relationships/image" Target="../media/image86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emf"/><Relationship Id="rId5" Type="http://schemas.openxmlformats.org/officeDocument/2006/relationships/image" Target="../media/image84.emf"/><Relationship Id="rId4" Type="http://schemas.openxmlformats.org/officeDocument/2006/relationships/image" Target="../media/image83.emf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cbi.nlm.nih.gov/pmc/articles/PMC3317658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uropepmc.org/article/pmc/pmc422455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5F415-7490-4054-85B4-10F7AE6D3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52207"/>
            <a:ext cx="9144000" cy="2387600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Rockwell" panose="02060603020205020403" pitchFamily="18" charset="0"/>
              </a:rPr>
              <a:t>Rheumatoid Arthritis Model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A65E432-C1E6-4C36-BF8E-2DA25E65D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579677" y="3278339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D05F6415-1E7C-453D-B6B7-DBF76BDA6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31882"/>
            <a:ext cx="9144000" cy="1655762"/>
          </a:xfrm>
        </p:spPr>
        <p:txBody>
          <a:bodyPr>
            <a:normAutofit fontScale="92500" lnSpcReduction="20000"/>
          </a:bodyPr>
          <a:lstStyle/>
          <a:p>
            <a:endParaRPr lang="en-US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Selvaraj S</a:t>
            </a:r>
          </a:p>
          <a:p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MetFlux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Research</a:t>
            </a:r>
          </a:p>
          <a:p>
            <a:endParaRPr lang="en-US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148E250-8C10-4703-A5C5-B8E96D3A2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81009" y="-257452"/>
            <a:ext cx="0" cy="75637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48CDDF-0FA9-41C6-8F0E-76FE243AD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62385" y="-105052"/>
            <a:ext cx="0" cy="75637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F20B3F7-78B6-4C3B-AEAF-CDB0A1002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34883" y="-23676"/>
            <a:ext cx="0" cy="75637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6397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chemeClr val="bg2"/>
                </a:solidFill>
                <a:latin typeface="Rockwell" panose="02060603020205020403" pitchFamily="18" charset="0"/>
              </a:rPr>
              <a:t>Synoviyum</a:t>
            </a:r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 IL17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E0B0F-4D29-4786-B2AB-B84D9F8B5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6666" y="5608101"/>
            <a:ext cx="2087043" cy="8909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A7888-92C4-4CC5-A9C0-4D2C221C1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62074"/>
            <a:ext cx="5584054" cy="418804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34E27A8-CDB3-4C01-8E97-31ECA2DECA30}"/>
              </a:ext>
            </a:extLst>
          </p:cNvPr>
          <p:cNvSpPr txBox="1">
            <a:spLocks/>
          </p:cNvSpPr>
          <p:nvPr/>
        </p:nvSpPr>
        <p:spPr>
          <a:xfrm>
            <a:off x="1218181" y="5562976"/>
            <a:ext cx="5861761" cy="584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2.19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E8D214-AAFA-4A83-BFB2-83895F7CD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4898" y="1958602"/>
            <a:ext cx="5457195" cy="348018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516F74D-541E-4497-BA49-55A849B9685A}"/>
              </a:ext>
            </a:extLst>
          </p:cNvPr>
          <p:cNvSpPr txBox="1">
            <a:spLocks/>
          </p:cNvSpPr>
          <p:nvPr/>
        </p:nvSpPr>
        <p:spPr>
          <a:xfrm>
            <a:off x="6561568" y="6459092"/>
            <a:ext cx="5861761" cy="5101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u="sng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https://www.thno.org/v11p1446.pdf</a:t>
            </a:r>
            <a:endParaRPr lang="en-US" sz="2400" dirty="0">
              <a:solidFill>
                <a:schemeClr val="accent1"/>
              </a:solidFill>
              <a:latin typeface="Tahoma"/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781385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Lymph Node Treg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E0B0F-4D29-4786-B2AB-B84D9F8B5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4594" y="5409748"/>
            <a:ext cx="2237173" cy="584487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(7/5.5) = 1.27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34E27A8-CDB3-4C01-8E97-31ECA2DECA30}"/>
              </a:ext>
            </a:extLst>
          </p:cNvPr>
          <p:cNvSpPr txBox="1">
            <a:spLocks/>
          </p:cNvSpPr>
          <p:nvPr/>
        </p:nvSpPr>
        <p:spPr>
          <a:xfrm>
            <a:off x="1218181" y="5562976"/>
            <a:ext cx="5861761" cy="584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1.27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A17CA7-4F87-4CD0-9B69-DF8056E8E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841" y="2357021"/>
            <a:ext cx="3989728" cy="270560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F65E8BE-A62E-47DD-915D-49E65F0891E0}"/>
              </a:ext>
            </a:extLst>
          </p:cNvPr>
          <p:cNvSpPr txBox="1">
            <a:spLocks/>
          </p:cNvSpPr>
          <p:nvPr/>
        </p:nvSpPr>
        <p:spPr>
          <a:xfrm>
            <a:off x="6392893" y="6296622"/>
            <a:ext cx="5861761" cy="51014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u="sng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https://www.sciencedirect.com/science/article/pii/S0300908420300602</a:t>
            </a:r>
            <a:endParaRPr lang="en-US" sz="2400" dirty="0">
              <a:solidFill>
                <a:schemeClr val="accent1"/>
              </a:solidFill>
              <a:latin typeface="Tahoma"/>
              <a:ea typeface="Tahoma"/>
              <a:cs typeface="Tahoma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BA7225-06C6-42FB-A512-67815F8B9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817" y="2082957"/>
            <a:ext cx="4073556" cy="30551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5B675D4-F8DB-4CE7-A1B6-2B1C9A183F80}"/>
              </a:ext>
            </a:extLst>
          </p:cNvPr>
          <p:cNvSpPr txBox="1"/>
          <p:nvPr/>
        </p:nvSpPr>
        <p:spPr>
          <a:xfrm>
            <a:off x="8358325" y="4423420"/>
            <a:ext cx="1829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 	Healthy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4813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Lymph Node </a:t>
            </a:r>
            <a:r>
              <a:rPr lang="en-US" sz="4000" dirty="0" err="1">
                <a:solidFill>
                  <a:schemeClr val="bg2"/>
                </a:solidFill>
                <a:latin typeface="Rockwell" panose="02060603020205020403" pitchFamily="18" charset="0"/>
              </a:rPr>
              <a:t>TNFa</a:t>
            </a:r>
            <a:endParaRPr lang="en-US" sz="4000" dirty="0">
              <a:solidFill>
                <a:schemeClr val="bg2"/>
              </a:solidFill>
              <a:latin typeface="Rockwell" panose="020606030202050204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9564C5-36FD-4CE1-8986-0EDE85F19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63" y="1365943"/>
            <a:ext cx="4393152" cy="32948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E4BBAE-7485-4783-BD9A-A89A876B8CCC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380" r="67973"/>
          <a:stretch/>
        </p:blipFill>
        <p:spPr bwMode="auto">
          <a:xfrm>
            <a:off x="5373818" y="1603165"/>
            <a:ext cx="3463541" cy="266676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130EA65-8CC7-4B65-AF4B-BE192AD4A57E}"/>
              </a:ext>
            </a:extLst>
          </p:cNvPr>
          <p:cNvSpPr txBox="1">
            <a:spLocks/>
          </p:cNvSpPr>
          <p:nvPr/>
        </p:nvSpPr>
        <p:spPr>
          <a:xfrm>
            <a:off x="1431245" y="5195859"/>
            <a:ext cx="1267567" cy="584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2.18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17E447B-B7CE-499E-AA8E-02F7BAC0FACB}"/>
              </a:ext>
            </a:extLst>
          </p:cNvPr>
          <p:cNvSpPr txBox="1">
            <a:spLocks/>
          </p:cNvSpPr>
          <p:nvPr/>
        </p:nvSpPr>
        <p:spPr>
          <a:xfrm>
            <a:off x="521284" y="6052432"/>
            <a:ext cx="11902046" cy="6538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u="sng" dirty="0">
                <a:solidFill>
                  <a:schemeClr val="accent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https://europepmc.org/article/pmc/pmc4224555</a:t>
            </a:r>
            <a:r>
              <a:rPr lang="en-IN" sz="1200" u="sng" dirty="0">
                <a:solidFill>
                  <a:schemeClr val="accent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r>
              <a:rPr lang="en-US" sz="12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https://www.researchgate.net/publication/46181922_Cytokines_of_the_Th1_and_Th2_type_in_sera_of_rheumatoid_arthritis_patients_Correlations_with_anti-Hsp40_immune_response_and_diagnostic_markers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E0B0F-4D29-4786-B2AB-B84D9F8B5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1569" y="4731903"/>
            <a:ext cx="5861761" cy="1045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2.6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F68612-226C-4B3A-9AE8-CF57A7913D4B}"/>
              </a:ext>
            </a:extLst>
          </p:cNvPr>
          <p:cNvPicPr/>
          <p:nvPr/>
        </p:nvPicPr>
        <p:blipFill rotWithShape="1">
          <a:blip r:embed="rId5"/>
          <a:srcRect l="35337" t="47854" r="31826" b="15710"/>
          <a:stretch/>
        </p:blipFill>
        <p:spPr>
          <a:xfrm>
            <a:off x="8837359" y="4083655"/>
            <a:ext cx="3081456" cy="222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91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chemeClr val="bg2"/>
                </a:solidFill>
                <a:latin typeface="Rockwell" panose="02060603020205020403" pitchFamily="18" charset="0"/>
              </a:rPr>
              <a:t>Synoviyum</a:t>
            </a:r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 and Lymph Node Auto-Antibodies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4B87C8-96F0-4760-BB28-8C14B7DBA23F}"/>
              </a:ext>
            </a:extLst>
          </p:cNvPr>
          <p:cNvSpPr txBox="1">
            <a:spLocks/>
          </p:cNvSpPr>
          <p:nvPr/>
        </p:nvSpPr>
        <p:spPr>
          <a:xfrm>
            <a:off x="195308" y="6551960"/>
            <a:ext cx="12192000" cy="5755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500" u="none" strike="noStrike" dirty="0">
                <a:solidFill>
                  <a:srgbClr val="005274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https://doi.org/10.1111/cei.13381</a:t>
            </a:r>
            <a:r>
              <a:rPr lang="en-IN" sz="1500" u="none" strike="noStrike" dirty="0">
                <a:solidFill>
                  <a:srgbClr val="005274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	</a:t>
            </a:r>
            <a:r>
              <a:rPr lang="en-IN" sz="1500" u="sng" dirty="0">
                <a:solidFill>
                  <a:srgbClr val="0000FF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https://ard.bmj.com/content/80/8/1096</a:t>
            </a:r>
            <a:endParaRPr lang="en-IN" sz="15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15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DEA569-7BB7-47F4-A5C1-5D29361CAA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3676" y="2744463"/>
            <a:ext cx="3643258" cy="212632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33DDF5-6263-4936-BE95-4E5F4B503F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312" y="1460236"/>
            <a:ext cx="3114814" cy="233611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FDF5696-97CB-468C-8F97-17355F834C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785" y="3796346"/>
            <a:ext cx="3259541" cy="2444656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FDAF91C-A44A-4334-8992-845DC93BF8D7}"/>
              </a:ext>
            </a:extLst>
          </p:cNvPr>
          <p:cNvSpPr txBox="1">
            <a:spLocks/>
          </p:cNvSpPr>
          <p:nvPr/>
        </p:nvSpPr>
        <p:spPr>
          <a:xfrm>
            <a:off x="2962641" y="2628291"/>
            <a:ext cx="1267567" cy="584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8.97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479D8DF-D23B-4708-94CC-324237D6E25B}"/>
              </a:ext>
            </a:extLst>
          </p:cNvPr>
          <p:cNvSpPr txBox="1">
            <a:spLocks/>
          </p:cNvSpPr>
          <p:nvPr/>
        </p:nvSpPr>
        <p:spPr>
          <a:xfrm>
            <a:off x="3068943" y="4870785"/>
            <a:ext cx="1267567" cy="584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8.97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5C3920-C4AC-4BD6-841C-E60074D8E75C}"/>
              </a:ext>
            </a:extLst>
          </p:cNvPr>
          <p:cNvPicPr/>
          <p:nvPr/>
        </p:nvPicPr>
        <p:blipFill rotWithShape="1">
          <a:blip r:embed="rId7"/>
          <a:srcRect l="12297" t="50163" r="47224"/>
          <a:stretch/>
        </p:blipFill>
        <p:spPr bwMode="auto">
          <a:xfrm>
            <a:off x="4230208" y="2768246"/>
            <a:ext cx="2923482" cy="20117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24802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Lymph Node IL4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DA658A4-194E-4112-81BD-F43B5ADBD4CA}"/>
              </a:ext>
            </a:extLst>
          </p:cNvPr>
          <p:cNvSpPr txBox="1">
            <a:spLocks/>
          </p:cNvSpPr>
          <p:nvPr/>
        </p:nvSpPr>
        <p:spPr>
          <a:xfrm>
            <a:off x="1861811" y="5363554"/>
            <a:ext cx="5861761" cy="584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2.18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E0B0F-4D29-4786-B2AB-B84D9F8B5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3572" y="5363554"/>
            <a:ext cx="3169330" cy="5844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1.5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393EE80-B3CD-4912-AD5E-97B5C82A318D}"/>
              </a:ext>
            </a:extLst>
          </p:cNvPr>
          <p:cNvSpPr txBox="1">
            <a:spLocks/>
          </p:cNvSpPr>
          <p:nvPr/>
        </p:nvSpPr>
        <p:spPr>
          <a:xfrm>
            <a:off x="6561568" y="6459092"/>
            <a:ext cx="5861761" cy="51014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u="sng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https://www.ncbi.nlm.nih.gov/pmc/articles/PMC3963318/</a:t>
            </a:r>
            <a:endParaRPr lang="en-US" sz="2400" dirty="0">
              <a:solidFill>
                <a:schemeClr val="accent1"/>
              </a:solidFill>
              <a:latin typeface="Tahoma"/>
              <a:ea typeface="Tahoma"/>
              <a:cs typeface="Tahom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4E3EEB-528F-4E37-B1D0-EE95717A9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99" y="1740655"/>
            <a:ext cx="4301417" cy="32260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33F869-C4DA-4BFC-80BC-01391830B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1209" y="2192753"/>
            <a:ext cx="520065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490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chemeClr val="bg2"/>
                </a:solidFill>
                <a:latin typeface="Rockwell" panose="02060603020205020403" pitchFamily="18" charset="0"/>
              </a:rPr>
              <a:t>Bistability</a:t>
            </a:r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 Plot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AB2B201-52AE-485D-B14D-1859FBAB88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0" t="5785" r="4884" b="6894"/>
          <a:stretch/>
        </p:blipFill>
        <p:spPr>
          <a:xfrm>
            <a:off x="417251" y="1343818"/>
            <a:ext cx="11253466" cy="547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140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Clinical Outcome - CRP</a:t>
            </a:r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33C72229-F7AE-4D12-9EE7-D5EAF5660E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34876" y="1570267"/>
            <a:ext cx="4076705" cy="4281201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ECE860E-EA63-43A5-B9C8-37FABDFE53DA}"/>
              </a:ext>
            </a:extLst>
          </p:cNvPr>
          <p:cNvSpPr txBox="1"/>
          <p:nvPr/>
        </p:nvSpPr>
        <p:spPr>
          <a:xfrm>
            <a:off x="6167771" y="6324151"/>
            <a:ext cx="647997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https://www.sciencedirect.com/science/article/abs/pii/S0301054614000184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1400" dirty="0">
                <a:hlinkClick r:id="rId4"/>
              </a:rPr>
              <a:t>https://www.healthline.com/health/rheumatoid-arthritis-crp-levels#normal-crp-levels</a:t>
            </a:r>
            <a:endParaRPr lang="en-IN" sz="1400" dirty="0"/>
          </a:p>
          <a:p>
            <a:endParaRPr lang="en-IN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F08F38-367F-4B24-9A76-2EC3A0AFCFA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306"/>
          <a:stretch/>
        </p:blipFill>
        <p:spPr>
          <a:xfrm>
            <a:off x="180419" y="4485702"/>
            <a:ext cx="5843811" cy="23540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846D8E-F9B4-431F-A2B0-76DC7535C4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143" y="1406463"/>
            <a:ext cx="4218558" cy="316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11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Clinical Outcome – Rheumatoid Factor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CE860E-EA63-43A5-B9C8-37FABDFE53DA}"/>
              </a:ext>
            </a:extLst>
          </p:cNvPr>
          <p:cNvSpPr txBox="1"/>
          <p:nvPr/>
        </p:nvSpPr>
        <p:spPr>
          <a:xfrm>
            <a:off x="6363079" y="6412928"/>
            <a:ext cx="4475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u="sng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https://www.ncbi.nlm.nih.gov/pmc/articles/PMC3435445/</a:t>
            </a:r>
            <a:endParaRPr lang="en-IN" sz="1400" dirty="0">
              <a:solidFill>
                <a:schemeClr val="accent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7E6CFC-1DEE-4951-9C0C-6FF3EF45B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859" y="1784411"/>
            <a:ext cx="4778559" cy="35839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691786F-BF16-4FA9-AF3D-C2964CB5E82C}"/>
              </a:ext>
            </a:extLst>
          </p:cNvPr>
          <p:cNvSpPr txBox="1"/>
          <p:nvPr/>
        </p:nvSpPr>
        <p:spPr>
          <a:xfrm>
            <a:off x="6942338" y="2894120"/>
            <a:ext cx="38173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Main outcome measures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Rheumatoid arthritis according to baseline plasma IgM rheumatoid factor level categories of 25-50, 50.1-100, and &gt;100, versus &lt;25 IU/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37156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Sensitivity Analysis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2C04D950-EAB7-4F25-9E02-33C7627CA1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462489"/>
              </p:ext>
            </p:extLst>
          </p:nvPr>
        </p:nvGraphicFramePr>
        <p:xfrm>
          <a:off x="6756630" y="2433912"/>
          <a:ext cx="4482500" cy="3693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82500">
                  <a:extLst>
                    <a:ext uri="{9D8B030D-6E8A-4147-A177-3AD203B41FA5}">
                      <a16:colId xmlns:a16="http://schemas.microsoft.com/office/drawing/2014/main" val="3196691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Sensitive Parameters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2281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LN Th2 Proliferation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83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LN Th17 Proliferation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416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APC active translocation from Synovium to LN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1369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LN </a:t>
                      </a:r>
                      <a:r>
                        <a:rPr lang="en-IN" dirty="0" err="1"/>
                        <a:t>TNFa</a:t>
                      </a:r>
                      <a:r>
                        <a:rPr lang="en-IN" dirty="0"/>
                        <a:t> production from LN Th17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670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LN Th17 production from LN </a:t>
                      </a:r>
                      <a:r>
                        <a:rPr lang="en-IN" dirty="0" err="1"/>
                        <a:t>Tcell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2222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 APC active proliferation by S AA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234630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r>
                        <a:rPr lang="en-IN" dirty="0"/>
                        <a:t>LN Th2 production from LN T cell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29565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IN" dirty="0"/>
                        <a:t>LN IL6 production from Th2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25619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IN" dirty="0"/>
                        <a:t>S APC active proliferation by  S </a:t>
                      </a:r>
                      <a:r>
                        <a:rPr lang="en-IN" dirty="0" err="1"/>
                        <a:t>TNFa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65005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5BC009C-7EAA-4B13-A072-48BD5D64C3AC}"/>
              </a:ext>
            </a:extLst>
          </p:cNvPr>
          <p:cNvSpPr txBox="1"/>
          <p:nvPr/>
        </p:nvSpPr>
        <p:spPr>
          <a:xfrm>
            <a:off x="1094913" y="2254928"/>
            <a:ext cx="381739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00000"/>
                </a:solidFill>
                <a:latin typeface="Times New Roman" panose="02020603050405020304" pitchFamily="18" charset="0"/>
              </a:rPr>
              <a:t>The parameters were varied twice and half, five times and one-fifth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parameters having </a:t>
            </a:r>
            <a:r>
              <a:rPr lang="en-IN" dirty="0">
                <a:solidFill>
                  <a:srgbClr val="000000"/>
                </a:solidFill>
                <a:latin typeface="Times New Roman" panose="02020603050405020304" pitchFamily="18" charset="0"/>
              </a:rPr>
              <a:t>the largest percentage change in CRP and RF values with respect to one times the parameter value are taken as sensitive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Sensitive parameters includes </a:t>
            </a:r>
            <a:r>
              <a:rPr lang="en-IN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endParaRPr lang="en-IN" b="1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3756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Population Study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00DEBA-2806-4F80-AF80-59E11535D763}"/>
              </a:ext>
            </a:extLst>
          </p:cNvPr>
          <p:cNvSpPr txBox="1"/>
          <p:nvPr/>
        </p:nvSpPr>
        <p:spPr>
          <a:xfrm>
            <a:off x="1094912" y="2254928"/>
            <a:ext cx="74365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sensitive parameters and the beta value  was varied  fo</a:t>
            </a:r>
            <a:r>
              <a:rPr lang="en-I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r different population sizes</a:t>
            </a:r>
            <a:endParaRPr lang="en-IN" sz="280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21A4A8-1267-4BA5-B2A7-601EBAED8B0E}"/>
              </a:ext>
            </a:extLst>
          </p:cNvPr>
          <p:cNvSpPr txBox="1"/>
          <p:nvPr/>
        </p:nvSpPr>
        <p:spPr>
          <a:xfrm>
            <a:off x="1393795" y="3396869"/>
            <a:ext cx="7279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b="1" dirty="0"/>
              <a:t>Population size = 1000, 1500, 2000, 2500, 3000, 3500</a:t>
            </a:r>
          </a:p>
          <a:p>
            <a:r>
              <a:rPr lang="en-US" sz="2400" b="1" dirty="0"/>
              <a:t>      Beta = varying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3057568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A81D383-E231-4C3C-B101-4E9448043142}"/>
              </a:ext>
            </a:extLst>
          </p:cNvPr>
          <p:cNvSpPr/>
          <p:nvPr/>
        </p:nvSpPr>
        <p:spPr>
          <a:xfrm rot="16200000">
            <a:off x="5567778" y="-5567778"/>
            <a:ext cx="1056443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A0FEE9-FDE7-4C1A-A79F-23BBE7CE34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32" t="9996" r="2033" b="6822"/>
          <a:stretch/>
        </p:blipFill>
        <p:spPr>
          <a:xfrm>
            <a:off x="603702" y="2724149"/>
            <a:ext cx="4724400" cy="36195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408292-4B0D-4E89-A1CF-10C0A43A243C}"/>
              </a:ext>
            </a:extLst>
          </p:cNvPr>
          <p:cNvSpPr txBox="1"/>
          <p:nvPr/>
        </p:nvSpPr>
        <p:spPr>
          <a:xfrm>
            <a:off x="340101" y="1164698"/>
            <a:ext cx="8572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/>
              <a:t>Chronic inflammatory autoimmune disorder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Symmetrical in nature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/>
              <a:t>Majorly affects joints: fingers, toes, wrists, knees, ankles, elbows, hips, and shoulders.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/>
              <a:t>Non-joint structures affected: skin, eyes, lungs, heart, kidneys, salivary glands, nerve tissues, bone marrow, blood vessels.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63B475-E137-4B1A-A32B-254DAE403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1747" y="1289838"/>
            <a:ext cx="2680152" cy="52384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B8900D-157C-4ADF-BDE0-5E009B443A2A}"/>
              </a:ext>
            </a:extLst>
          </p:cNvPr>
          <p:cNvSpPr txBox="1"/>
          <p:nvPr/>
        </p:nvSpPr>
        <p:spPr>
          <a:xfrm>
            <a:off x="1048578" y="634365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NORMAL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3BA89C-9B7D-425C-B217-12B0FD4AA035}"/>
              </a:ext>
            </a:extLst>
          </p:cNvPr>
          <p:cNvSpPr txBox="1"/>
          <p:nvPr/>
        </p:nvSpPr>
        <p:spPr>
          <a:xfrm>
            <a:off x="3750051" y="6343650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RA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EEC7F7-98E3-4924-AFC1-9B247A2CA303}"/>
              </a:ext>
            </a:extLst>
          </p:cNvPr>
          <p:cNvSpPr txBox="1"/>
          <p:nvPr/>
        </p:nvSpPr>
        <p:spPr>
          <a:xfrm>
            <a:off x="5581650" y="2889173"/>
            <a:ext cx="33337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SYMPTOMS:</a:t>
            </a:r>
          </a:p>
          <a:p>
            <a:pPr algn="ctr"/>
            <a:endParaRPr lang="en-IN" dirty="0"/>
          </a:p>
          <a:p>
            <a:pPr algn="ctr"/>
            <a:r>
              <a:rPr lang="en-IN" dirty="0"/>
              <a:t>Pain</a:t>
            </a:r>
          </a:p>
          <a:p>
            <a:pPr algn="ctr"/>
            <a:r>
              <a:rPr lang="en-IN" dirty="0"/>
              <a:t>Swelling</a:t>
            </a:r>
          </a:p>
          <a:p>
            <a:pPr algn="ctr"/>
            <a:r>
              <a:rPr lang="en-IN" dirty="0"/>
              <a:t>Stiffness </a:t>
            </a:r>
          </a:p>
          <a:p>
            <a:pPr algn="ctr"/>
            <a:r>
              <a:rPr lang="en-IN" dirty="0"/>
              <a:t>Inflammation </a:t>
            </a:r>
          </a:p>
          <a:p>
            <a:pPr algn="ctr"/>
            <a:r>
              <a:rPr lang="en-IN" dirty="0"/>
              <a:t>Bone erosion</a:t>
            </a:r>
          </a:p>
          <a:p>
            <a:pPr algn="ctr"/>
            <a:r>
              <a:rPr lang="en-IN" dirty="0"/>
              <a:t>Cartilage destruction</a:t>
            </a:r>
          </a:p>
          <a:p>
            <a:pPr algn="ctr"/>
            <a:r>
              <a:rPr lang="en-IN" dirty="0"/>
              <a:t>Fatigue </a:t>
            </a:r>
          </a:p>
          <a:p>
            <a:pPr algn="ctr"/>
            <a:r>
              <a:rPr lang="en-IN" dirty="0"/>
              <a:t>Angiogenesis </a:t>
            </a:r>
          </a:p>
          <a:p>
            <a:pPr algn="ctr"/>
            <a:r>
              <a:rPr lang="en-IN" dirty="0"/>
              <a:t>Fever </a:t>
            </a:r>
          </a:p>
          <a:p>
            <a:pPr algn="ctr"/>
            <a:r>
              <a:rPr lang="en-IN" dirty="0"/>
              <a:t>Loss of appetite</a:t>
            </a:r>
          </a:p>
          <a:p>
            <a:pPr algn="ctr"/>
            <a:endParaRPr lang="en-IN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055387F-D803-43E7-992D-E630526B4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594" y="-84752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Rheumatoid Arthritis</a:t>
            </a:r>
          </a:p>
        </p:txBody>
      </p:sp>
    </p:spTree>
    <p:extLst>
      <p:ext uri="{BB962C8B-B14F-4D97-AF65-F5344CB8AC3E}">
        <p14:creationId xmlns:p14="http://schemas.microsoft.com/office/powerpoint/2010/main" val="14296774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E9BC20-478E-49C5-A88C-02D4FFBC2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B0D6BE-515D-419A-8165-31B34204228F}"/>
              </a:ext>
            </a:extLst>
          </p:cNvPr>
          <p:cNvSpPr txBox="1"/>
          <p:nvPr/>
        </p:nvSpPr>
        <p:spPr>
          <a:xfrm>
            <a:off x="1065321" y="359546"/>
            <a:ext cx="23353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Population Size = 1000</a:t>
            </a:r>
            <a:endParaRPr lang="en-IN" b="1" dirty="0"/>
          </a:p>
          <a:p>
            <a:r>
              <a:rPr lang="en-US" b="1" dirty="0"/>
              <a:t>  </a:t>
            </a:r>
            <a:endParaRPr lang="en-IN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4A5D4D-D04E-4792-9F62-E438CCD25353}"/>
              </a:ext>
            </a:extLst>
          </p:cNvPr>
          <p:cNvSpPr txBox="1"/>
          <p:nvPr/>
        </p:nvSpPr>
        <p:spPr>
          <a:xfrm>
            <a:off x="2414726" y="2894120"/>
            <a:ext cx="19111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3.1416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2.8599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% &lt; Mean = 58.8%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D1D854-0CB2-48A1-8BDB-FCF855CF02DF}"/>
              </a:ext>
            </a:extLst>
          </p:cNvPr>
          <p:cNvSpPr txBox="1"/>
          <p:nvPr/>
        </p:nvSpPr>
        <p:spPr>
          <a:xfrm>
            <a:off x="8577309" y="2894119"/>
            <a:ext cx="19111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89.5234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 21.3726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% &lt; Mean = 48.7%</a:t>
            </a:r>
          </a:p>
        </p:txBody>
      </p:sp>
    </p:spTree>
    <p:extLst>
      <p:ext uri="{BB962C8B-B14F-4D97-AF65-F5344CB8AC3E}">
        <p14:creationId xmlns:p14="http://schemas.microsoft.com/office/powerpoint/2010/main" val="39424540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C36AD6-EC8D-413A-8850-C12EBD48CC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DFBDD1-7C1B-46B8-9FA2-0A96237E642D}"/>
              </a:ext>
            </a:extLst>
          </p:cNvPr>
          <p:cNvSpPr txBox="1"/>
          <p:nvPr/>
        </p:nvSpPr>
        <p:spPr>
          <a:xfrm>
            <a:off x="1065321" y="359546"/>
            <a:ext cx="23353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Population Size = 1000</a:t>
            </a:r>
            <a:endParaRPr lang="en-IN" b="1" dirty="0"/>
          </a:p>
          <a:p>
            <a:r>
              <a:rPr lang="en-US" b="1" dirty="0"/>
              <a:t>  </a:t>
            </a:r>
            <a:endParaRPr lang="en-IN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814CE4-1198-46CA-9163-67E3A7A06180}"/>
              </a:ext>
            </a:extLst>
          </p:cNvPr>
          <p:cNvSpPr txBox="1"/>
          <p:nvPr/>
        </p:nvSpPr>
        <p:spPr>
          <a:xfrm>
            <a:off x="2414726" y="2894120"/>
            <a:ext cx="17363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20.1342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  2.4704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% &lt; Mean = 50%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CAF7F2-CCF5-44F2-9F12-E33E7E230924}"/>
              </a:ext>
            </a:extLst>
          </p:cNvPr>
          <p:cNvSpPr txBox="1"/>
          <p:nvPr/>
        </p:nvSpPr>
        <p:spPr>
          <a:xfrm>
            <a:off x="8577309" y="2894119"/>
            <a:ext cx="19111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178.3577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  48.4731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% &lt; Mean = 51.7%</a:t>
            </a:r>
          </a:p>
        </p:txBody>
      </p:sp>
    </p:spTree>
    <p:extLst>
      <p:ext uri="{BB962C8B-B14F-4D97-AF65-F5344CB8AC3E}">
        <p14:creationId xmlns:p14="http://schemas.microsoft.com/office/powerpoint/2010/main" val="26105442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Cumulative Distribution Function - CRP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D96CB0-4B04-427C-91F4-29290D43C1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48"/>
          <a:stretch/>
        </p:blipFill>
        <p:spPr>
          <a:xfrm>
            <a:off x="6026688" y="2239316"/>
            <a:ext cx="6048438" cy="4243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B19907-8873-456B-9565-9F01E21818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16"/>
          <a:stretch/>
        </p:blipFill>
        <p:spPr>
          <a:xfrm>
            <a:off x="227218" y="2325949"/>
            <a:ext cx="5799470" cy="40705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34EC97-0B9B-462C-8D95-E39FAC76B8EA}"/>
              </a:ext>
            </a:extLst>
          </p:cNvPr>
          <p:cNvSpPr txBox="1"/>
          <p:nvPr/>
        </p:nvSpPr>
        <p:spPr>
          <a:xfrm>
            <a:off x="2361460" y="1775534"/>
            <a:ext cx="1352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CRP Healthy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35589F-F30B-49DA-ADE9-5DEADE3B4296}"/>
              </a:ext>
            </a:extLst>
          </p:cNvPr>
          <p:cNvSpPr txBox="1"/>
          <p:nvPr/>
        </p:nvSpPr>
        <p:spPr>
          <a:xfrm>
            <a:off x="8568431" y="1780882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CRP Diseased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E08523-CF47-4ECE-A674-DD0FF662F33E}"/>
              </a:ext>
            </a:extLst>
          </p:cNvPr>
          <p:cNvSpPr txBox="1"/>
          <p:nvPr/>
        </p:nvSpPr>
        <p:spPr>
          <a:xfrm>
            <a:off x="2718046" y="6392925"/>
            <a:ext cx="1103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CRP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3C291A-1FE5-4A71-A71A-EF190C7A1193}"/>
              </a:ext>
            </a:extLst>
          </p:cNvPr>
          <p:cNvSpPr txBox="1"/>
          <p:nvPr/>
        </p:nvSpPr>
        <p:spPr>
          <a:xfrm>
            <a:off x="8568431" y="6392925"/>
            <a:ext cx="1103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CRP Level</a:t>
            </a:r>
          </a:p>
        </p:txBody>
      </p:sp>
    </p:spTree>
    <p:extLst>
      <p:ext uri="{BB962C8B-B14F-4D97-AF65-F5344CB8AC3E}">
        <p14:creationId xmlns:p14="http://schemas.microsoft.com/office/powerpoint/2010/main" val="4077372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41846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Cumulative Distribution Function - RF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34EC97-0B9B-462C-8D95-E39FAC76B8EA}"/>
              </a:ext>
            </a:extLst>
          </p:cNvPr>
          <p:cNvSpPr txBox="1"/>
          <p:nvPr/>
        </p:nvSpPr>
        <p:spPr>
          <a:xfrm>
            <a:off x="2410737" y="1472544"/>
            <a:ext cx="1212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RF Healthy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35589F-F30B-49DA-ADE9-5DEADE3B4296}"/>
              </a:ext>
            </a:extLst>
          </p:cNvPr>
          <p:cNvSpPr txBox="1"/>
          <p:nvPr/>
        </p:nvSpPr>
        <p:spPr>
          <a:xfrm>
            <a:off x="8568432" y="1488754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RF Diseased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22A380-643C-42A4-A8A7-5FBE763973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76"/>
          <a:stretch/>
        </p:blipFill>
        <p:spPr>
          <a:xfrm>
            <a:off x="230819" y="2033774"/>
            <a:ext cx="6260054" cy="43769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D64707-94A3-40B3-A2A9-6DDB8FD946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517" b="1"/>
          <a:stretch/>
        </p:blipFill>
        <p:spPr>
          <a:xfrm>
            <a:off x="6053867" y="2071786"/>
            <a:ext cx="6123003" cy="433889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51222B8-C6E0-4A0C-9272-9AAB297BFBF6}"/>
              </a:ext>
            </a:extLst>
          </p:cNvPr>
          <p:cNvSpPr/>
          <p:nvPr/>
        </p:nvSpPr>
        <p:spPr>
          <a:xfrm>
            <a:off x="8595610" y="1899580"/>
            <a:ext cx="1587623" cy="24322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A62C49-695B-4FAD-9DF7-B1BDB7AEA5BE}"/>
              </a:ext>
            </a:extLst>
          </p:cNvPr>
          <p:cNvSpPr txBox="1"/>
          <p:nvPr/>
        </p:nvSpPr>
        <p:spPr>
          <a:xfrm>
            <a:off x="2994509" y="6410681"/>
            <a:ext cx="963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RF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45848C-5C98-4075-B601-D747F6ECE44D}"/>
              </a:ext>
            </a:extLst>
          </p:cNvPr>
          <p:cNvSpPr txBox="1"/>
          <p:nvPr/>
        </p:nvSpPr>
        <p:spPr>
          <a:xfrm>
            <a:off x="8763740" y="6410681"/>
            <a:ext cx="963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RF Level</a:t>
            </a:r>
          </a:p>
        </p:txBody>
      </p:sp>
    </p:spTree>
    <p:extLst>
      <p:ext uri="{BB962C8B-B14F-4D97-AF65-F5344CB8AC3E}">
        <p14:creationId xmlns:p14="http://schemas.microsoft.com/office/powerpoint/2010/main" val="412651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19A66B65-9CEF-4146-B1FC-853D7D84A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39" y="531210"/>
            <a:ext cx="3509638" cy="263222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423539E-C659-4E58-9C27-CF40C4E88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160" y="531210"/>
            <a:ext cx="3509638" cy="263222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BB9260F-6DF2-4142-AF1A-CE47A12D9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1981" y="621442"/>
            <a:ext cx="3509638" cy="263222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BF82AF8-B112-4B8F-A527-DA06A6A3C2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295" y="3867446"/>
            <a:ext cx="3509638" cy="263222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1F1D019-7C0C-46D0-80A9-E98D2CB006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1181" y="3973662"/>
            <a:ext cx="3509638" cy="263222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671F9B4-CE3C-4C99-BFF3-FE163BE3EE05}"/>
              </a:ext>
            </a:extLst>
          </p:cNvPr>
          <p:cNvSpPr txBox="1"/>
          <p:nvPr/>
        </p:nvSpPr>
        <p:spPr>
          <a:xfrm>
            <a:off x="1305018" y="252110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1000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9F891B8-7326-4279-B944-9154AA958C33}"/>
              </a:ext>
            </a:extLst>
          </p:cNvPr>
          <p:cNvSpPr txBox="1"/>
          <p:nvPr/>
        </p:nvSpPr>
        <p:spPr>
          <a:xfrm>
            <a:off x="5265484" y="252110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1500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A90FBC9-F94A-4FC9-B7B9-CA99B2CC193D}"/>
              </a:ext>
            </a:extLst>
          </p:cNvPr>
          <p:cNvSpPr txBox="1"/>
          <p:nvPr/>
        </p:nvSpPr>
        <p:spPr>
          <a:xfrm>
            <a:off x="9225950" y="268094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2000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279AFEA-8812-4D7F-B6E6-13F6189026EA}"/>
              </a:ext>
            </a:extLst>
          </p:cNvPr>
          <p:cNvSpPr txBox="1"/>
          <p:nvPr/>
        </p:nvSpPr>
        <p:spPr>
          <a:xfrm>
            <a:off x="1305018" y="3487238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2500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916019-6C30-4CBD-B8ED-BEB1743EE84F}"/>
              </a:ext>
            </a:extLst>
          </p:cNvPr>
          <p:cNvSpPr txBox="1"/>
          <p:nvPr/>
        </p:nvSpPr>
        <p:spPr>
          <a:xfrm>
            <a:off x="5346677" y="3584577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3000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BC0996-1697-4EC2-84FA-AEB98FFEE2B1}"/>
              </a:ext>
            </a:extLst>
          </p:cNvPr>
          <p:cNvSpPr txBox="1"/>
          <p:nvPr/>
        </p:nvSpPr>
        <p:spPr>
          <a:xfrm>
            <a:off x="9225950" y="3671904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3500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9A5739F-4DAF-459E-9476-1CE191B8C8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51981" y="3973662"/>
            <a:ext cx="3672123" cy="275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777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E9C61D-0071-4548-80DC-8CB175F9F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60" y="507138"/>
            <a:ext cx="3703644" cy="27777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E938F8-30FD-4487-8144-66268A7F7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310" y="507138"/>
            <a:ext cx="3703644" cy="27777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DF5AE9-0E29-46C2-B5B4-55449725D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954" y="397588"/>
            <a:ext cx="3703644" cy="27777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19867D-1068-448E-B28A-6C9411EBA0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460" y="3802680"/>
            <a:ext cx="3703644" cy="27777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B33C2D1-2EF0-4E1F-8BB0-5551CAA555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0555" y="3827422"/>
            <a:ext cx="3703644" cy="277773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20AD524-A933-4E65-A011-82A3D4890F92}"/>
              </a:ext>
            </a:extLst>
          </p:cNvPr>
          <p:cNvSpPr txBox="1"/>
          <p:nvPr/>
        </p:nvSpPr>
        <p:spPr>
          <a:xfrm>
            <a:off x="1251766" y="173994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1000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4D3A8F-A85C-4C93-8E1D-2765DF54DD80}"/>
              </a:ext>
            </a:extLst>
          </p:cNvPr>
          <p:cNvSpPr txBox="1"/>
          <p:nvPr/>
        </p:nvSpPr>
        <p:spPr>
          <a:xfrm>
            <a:off x="5265484" y="147615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1500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763A87-0BA8-44BC-93D5-71855C1AB6BB}"/>
              </a:ext>
            </a:extLst>
          </p:cNvPr>
          <p:cNvSpPr txBox="1"/>
          <p:nvPr/>
        </p:nvSpPr>
        <p:spPr>
          <a:xfrm>
            <a:off x="8869260" y="137806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2000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4EE7BE-051A-4CC0-82B5-AE92477BFE1E}"/>
              </a:ext>
            </a:extLst>
          </p:cNvPr>
          <p:cNvSpPr txBox="1"/>
          <p:nvPr/>
        </p:nvSpPr>
        <p:spPr>
          <a:xfrm>
            <a:off x="1251766" y="3498114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2500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98BDBE-D1FE-49A4-A3D6-B20B82AECFC8}"/>
              </a:ext>
            </a:extLst>
          </p:cNvPr>
          <p:cNvSpPr txBox="1"/>
          <p:nvPr/>
        </p:nvSpPr>
        <p:spPr>
          <a:xfrm>
            <a:off x="5265484" y="3467280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3000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D5A618-541D-4C0E-9DA0-248825B5A8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61445" y="3802680"/>
            <a:ext cx="3703854" cy="277789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0C6F5F7-814C-4D84-BDC5-CF1690529D25}"/>
              </a:ext>
            </a:extLst>
          </p:cNvPr>
          <p:cNvSpPr txBox="1"/>
          <p:nvPr/>
        </p:nvSpPr>
        <p:spPr>
          <a:xfrm>
            <a:off x="9110994" y="3351523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Pop Size = 3500</a:t>
            </a:r>
          </a:p>
        </p:txBody>
      </p:sp>
    </p:spTree>
    <p:extLst>
      <p:ext uri="{BB962C8B-B14F-4D97-AF65-F5344CB8AC3E}">
        <p14:creationId xmlns:p14="http://schemas.microsoft.com/office/powerpoint/2010/main" val="21245141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4E818-92C6-4045-B634-E8F2987CE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5" y="1093093"/>
            <a:ext cx="10515600" cy="1325563"/>
          </a:xfrm>
        </p:spPr>
        <p:txBody>
          <a:bodyPr/>
          <a:lstStyle/>
          <a:p>
            <a:r>
              <a:rPr lang="en-US" b="1" dirty="0"/>
              <a:t>CRP</a:t>
            </a:r>
            <a:endParaRPr lang="en-IN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A5B36A-559F-4A74-9F40-63B5003A9735}"/>
              </a:ext>
            </a:extLst>
          </p:cNvPr>
          <p:cNvSpPr txBox="1"/>
          <p:nvPr/>
        </p:nvSpPr>
        <p:spPr>
          <a:xfrm>
            <a:off x="1278380" y="2077374"/>
            <a:ext cx="1593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 3.1416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2.8599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903610-BA2F-4CEC-81D3-0C59889931B3}"/>
              </a:ext>
            </a:extLst>
          </p:cNvPr>
          <p:cNvSpPr txBox="1"/>
          <p:nvPr/>
        </p:nvSpPr>
        <p:spPr>
          <a:xfrm>
            <a:off x="1278380" y="2981546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89.5234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21.3726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9E936A-7878-4842-8E5B-CA82EFD3AB25}"/>
              </a:ext>
            </a:extLst>
          </p:cNvPr>
          <p:cNvSpPr txBox="1"/>
          <p:nvPr/>
        </p:nvSpPr>
        <p:spPr>
          <a:xfrm>
            <a:off x="3123930" y="2086251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3.0330</a:t>
            </a:r>
          </a:p>
          <a:p>
            <a:r>
              <a:rPr lang="en-US" dirty="0">
                <a:solidFill>
                  <a:srgbClr val="0070C0"/>
                </a:solidFill>
              </a:rPr>
              <a:t>Std:      2.7835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2852DF-CFB9-4D59-8F7D-1C0144F149B5}"/>
              </a:ext>
            </a:extLst>
          </p:cNvPr>
          <p:cNvSpPr txBox="1"/>
          <p:nvPr/>
        </p:nvSpPr>
        <p:spPr>
          <a:xfrm>
            <a:off x="3123930" y="2990424"/>
            <a:ext cx="1732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88.5109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22.8446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A4B72E-61BA-4172-9B68-384877D5B12C}"/>
              </a:ext>
            </a:extLst>
          </p:cNvPr>
          <p:cNvSpPr txBox="1"/>
          <p:nvPr/>
        </p:nvSpPr>
        <p:spPr>
          <a:xfrm>
            <a:off x="4960598" y="2077372"/>
            <a:ext cx="1615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 3.1570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 2.8116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5207D5-DB02-4B43-B272-6651D919310E}"/>
              </a:ext>
            </a:extLst>
          </p:cNvPr>
          <p:cNvSpPr txBox="1"/>
          <p:nvPr/>
        </p:nvSpPr>
        <p:spPr>
          <a:xfrm>
            <a:off x="4960598" y="2981545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90.0918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21.8804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F2FBF7E-1413-44BE-9032-300B1533123C}"/>
              </a:ext>
            </a:extLst>
          </p:cNvPr>
          <p:cNvSpPr txBox="1">
            <a:spLocks/>
          </p:cNvSpPr>
          <p:nvPr/>
        </p:nvSpPr>
        <p:spPr>
          <a:xfrm>
            <a:off x="12575" y="362787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RF</a:t>
            </a:r>
            <a:endParaRPr lang="en-IN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CC31D3-1E76-4B86-8D3F-752AE2BD7C36}"/>
              </a:ext>
            </a:extLst>
          </p:cNvPr>
          <p:cNvSpPr txBox="1"/>
          <p:nvPr/>
        </p:nvSpPr>
        <p:spPr>
          <a:xfrm>
            <a:off x="1331279" y="4843377"/>
            <a:ext cx="1657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20.1342</a:t>
            </a:r>
          </a:p>
          <a:p>
            <a:r>
              <a:rPr lang="en-US" dirty="0">
                <a:solidFill>
                  <a:srgbClr val="0070C0"/>
                </a:solidFill>
              </a:rPr>
              <a:t>Std:      2.4704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E30B36-ACFB-476B-AA7E-F60BF95A8587}"/>
              </a:ext>
            </a:extLst>
          </p:cNvPr>
          <p:cNvSpPr txBox="1"/>
          <p:nvPr/>
        </p:nvSpPr>
        <p:spPr>
          <a:xfrm>
            <a:off x="1331279" y="5764904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178.3577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 48.4731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986CD4-3C3B-4861-A0F8-0456E7460976}"/>
              </a:ext>
            </a:extLst>
          </p:cNvPr>
          <p:cNvSpPr txBox="1"/>
          <p:nvPr/>
        </p:nvSpPr>
        <p:spPr>
          <a:xfrm>
            <a:off x="3123930" y="4852255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 20.1132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   2.4089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033DA-6219-49AD-B17A-4B3435A2504F}"/>
              </a:ext>
            </a:extLst>
          </p:cNvPr>
          <p:cNvSpPr txBox="1"/>
          <p:nvPr/>
        </p:nvSpPr>
        <p:spPr>
          <a:xfrm>
            <a:off x="3123930" y="5748289"/>
            <a:ext cx="1838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177.2557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  50.6212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BA0280-CB9A-45A5-B46C-2952924FF839}"/>
              </a:ext>
            </a:extLst>
          </p:cNvPr>
          <p:cNvSpPr txBox="1"/>
          <p:nvPr/>
        </p:nvSpPr>
        <p:spPr>
          <a:xfrm>
            <a:off x="4960598" y="4843377"/>
            <a:ext cx="1657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20.1625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  2.4546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532353-205F-4502-9EF6-9818181CF2AE}"/>
              </a:ext>
            </a:extLst>
          </p:cNvPr>
          <p:cNvSpPr txBox="1"/>
          <p:nvPr/>
        </p:nvSpPr>
        <p:spPr>
          <a:xfrm>
            <a:off x="4899804" y="5739410"/>
            <a:ext cx="18277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180.5171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  49.7006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97BA747-1407-4372-BEA1-CB10F59421E0}"/>
              </a:ext>
            </a:extLst>
          </p:cNvPr>
          <p:cNvSpPr txBox="1"/>
          <p:nvPr/>
        </p:nvSpPr>
        <p:spPr>
          <a:xfrm>
            <a:off x="235784" y="2193733"/>
            <a:ext cx="9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Healthy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709690-CDA3-47E1-AFF5-56BC4EB1125D}"/>
              </a:ext>
            </a:extLst>
          </p:cNvPr>
          <p:cNvSpPr txBox="1"/>
          <p:nvPr/>
        </p:nvSpPr>
        <p:spPr>
          <a:xfrm>
            <a:off x="235784" y="5056216"/>
            <a:ext cx="9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Healthy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432CC5-B333-457A-B241-3A67D5F15BF3}"/>
              </a:ext>
            </a:extLst>
          </p:cNvPr>
          <p:cNvSpPr txBox="1"/>
          <p:nvPr/>
        </p:nvSpPr>
        <p:spPr>
          <a:xfrm>
            <a:off x="235784" y="3089354"/>
            <a:ext cx="102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Diseased</a:t>
            </a:r>
            <a:endParaRPr lang="en-IN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CC88C5-D605-45B7-9680-09F5B2CCDB8D}"/>
              </a:ext>
            </a:extLst>
          </p:cNvPr>
          <p:cNvSpPr txBox="1"/>
          <p:nvPr/>
        </p:nvSpPr>
        <p:spPr>
          <a:xfrm>
            <a:off x="177530" y="5877909"/>
            <a:ext cx="102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Diseased</a:t>
            </a:r>
            <a:endParaRPr lang="en-IN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281308-79CC-4B0D-8659-1C9A19B35A52}"/>
              </a:ext>
            </a:extLst>
          </p:cNvPr>
          <p:cNvSpPr txBox="1"/>
          <p:nvPr/>
        </p:nvSpPr>
        <p:spPr>
          <a:xfrm>
            <a:off x="1431830" y="1417246"/>
            <a:ext cx="164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Pop size = 1000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01BC464-B4A1-4F05-A895-6079D58895E9}"/>
              </a:ext>
            </a:extLst>
          </p:cNvPr>
          <p:cNvSpPr txBox="1"/>
          <p:nvPr/>
        </p:nvSpPr>
        <p:spPr>
          <a:xfrm>
            <a:off x="3652920" y="1473006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1500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A23BAA-55B2-433C-B133-3CA7F4DC96D4}"/>
              </a:ext>
            </a:extLst>
          </p:cNvPr>
          <p:cNvSpPr txBox="1"/>
          <p:nvPr/>
        </p:nvSpPr>
        <p:spPr>
          <a:xfrm>
            <a:off x="5300075" y="146412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2000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D738265-B601-4A0E-AB25-80B78C77B9F2}"/>
              </a:ext>
            </a:extLst>
          </p:cNvPr>
          <p:cNvCxnSpPr>
            <a:cxnSpLocks/>
          </p:cNvCxnSpPr>
          <p:nvPr/>
        </p:nvCxnSpPr>
        <p:spPr>
          <a:xfrm>
            <a:off x="1313893" y="1912415"/>
            <a:ext cx="105644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F477CAD-F9B8-40B9-84F0-5C6921678710}"/>
              </a:ext>
            </a:extLst>
          </p:cNvPr>
          <p:cNvCxnSpPr>
            <a:cxnSpLocks/>
          </p:cNvCxnSpPr>
          <p:nvPr/>
        </p:nvCxnSpPr>
        <p:spPr>
          <a:xfrm>
            <a:off x="1313893" y="3756732"/>
            <a:ext cx="1087810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7B0C8B9-446F-4183-A304-9E1BAED01B5D}"/>
              </a:ext>
            </a:extLst>
          </p:cNvPr>
          <p:cNvCxnSpPr>
            <a:cxnSpLocks/>
          </p:cNvCxnSpPr>
          <p:nvPr/>
        </p:nvCxnSpPr>
        <p:spPr>
          <a:xfrm>
            <a:off x="1331279" y="4654856"/>
            <a:ext cx="108441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7F8FC15-56AB-4DA6-939C-E38EF40B0BFC}"/>
              </a:ext>
            </a:extLst>
          </p:cNvPr>
          <p:cNvCxnSpPr>
            <a:cxnSpLocks/>
          </p:cNvCxnSpPr>
          <p:nvPr/>
        </p:nvCxnSpPr>
        <p:spPr>
          <a:xfrm>
            <a:off x="1331279" y="6742588"/>
            <a:ext cx="110175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8809047-4F31-4EFD-A1B8-869965E94DF4}"/>
              </a:ext>
            </a:extLst>
          </p:cNvPr>
          <p:cNvSpPr txBox="1"/>
          <p:nvPr/>
        </p:nvSpPr>
        <p:spPr>
          <a:xfrm>
            <a:off x="6782005" y="2087727"/>
            <a:ext cx="1615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 3.1247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 2.8244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1C111C-5A86-44CC-A7EC-A33EC528F7F3}"/>
              </a:ext>
            </a:extLst>
          </p:cNvPr>
          <p:cNvSpPr txBox="1"/>
          <p:nvPr/>
        </p:nvSpPr>
        <p:spPr>
          <a:xfrm>
            <a:off x="6782005" y="2991900"/>
            <a:ext cx="17851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 89.4729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 22.0474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5275C3B-ED0D-4B1F-905B-90AF568C267A}"/>
              </a:ext>
            </a:extLst>
          </p:cNvPr>
          <p:cNvSpPr txBox="1"/>
          <p:nvPr/>
        </p:nvSpPr>
        <p:spPr>
          <a:xfrm>
            <a:off x="6782005" y="4853732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 20.1131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   2.4302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3BACBC-655F-4615-95E4-20F0B6775F83}"/>
              </a:ext>
            </a:extLst>
          </p:cNvPr>
          <p:cNvSpPr txBox="1"/>
          <p:nvPr/>
        </p:nvSpPr>
        <p:spPr>
          <a:xfrm>
            <a:off x="6721211" y="5749765"/>
            <a:ext cx="18277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179.0137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  50.3202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DBF0871-8DD4-4B8B-B6CA-9EC478EA55EC}"/>
              </a:ext>
            </a:extLst>
          </p:cNvPr>
          <p:cNvSpPr txBox="1"/>
          <p:nvPr/>
        </p:nvSpPr>
        <p:spPr>
          <a:xfrm>
            <a:off x="7334154" y="1473006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2500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7EF29C2-0C08-433E-96EA-1F9459DF41D5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77C10027-2913-4B47-837F-68046C0B7010}"/>
              </a:ext>
            </a:extLst>
          </p:cNvPr>
          <p:cNvSpPr txBox="1">
            <a:spLocks/>
          </p:cNvSpPr>
          <p:nvPr/>
        </p:nvSpPr>
        <p:spPr>
          <a:xfrm>
            <a:off x="521284" y="18255"/>
            <a:ext cx="1101080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Mean and SD for different population size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7A36143-D28D-418D-9DFF-A281317E58AF}"/>
              </a:ext>
            </a:extLst>
          </p:cNvPr>
          <p:cNvSpPr txBox="1"/>
          <p:nvPr/>
        </p:nvSpPr>
        <p:spPr>
          <a:xfrm>
            <a:off x="9032105" y="1443451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3000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8C233BF-26D9-41F5-8531-57260BAEC346}"/>
              </a:ext>
            </a:extLst>
          </p:cNvPr>
          <p:cNvSpPr txBox="1"/>
          <p:nvPr/>
        </p:nvSpPr>
        <p:spPr>
          <a:xfrm>
            <a:off x="8603410" y="2071451"/>
            <a:ext cx="1615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 3.1311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 2.7749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384E9BC-3DCF-4162-9CCB-EBEB8E0688E6}"/>
              </a:ext>
            </a:extLst>
          </p:cNvPr>
          <p:cNvSpPr txBox="1"/>
          <p:nvPr/>
        </p:nvSpPr>
        <p:spPr>
          <a:xfrm>
            <a:off x="8603410" y="2975624"/>
            <a:ext cx="18165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 89.3223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 22.2119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F97455-69BE-4A17-83E8-CCDA43FD8C58}"/>
              </a:ext>
            </a:extLst>
          </p:cNvPr>
          <p:cNvSpPr txBox="1"/>
          <p:nvPr/>
        </p:nvSpPr>
        <p:spPr>
          <a:xfrm>
            <a:off x="8603410" y="4837456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 20.1878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   2.4548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DF6847B-41E9-409F-82C2-3F0C02963129}"/>
              </a:ext>
            </a:extLst>
          </p:cNvPr>
          <p:cNvSpPr txBox="1"/>
          <p:nvPr/>
        </p:nvSpPr>
        <p:spPr>
          <a:xfrm>
            <a:off x="8542616" y="5733489"/>
            <a:ext cx="1838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178.8430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  49.7084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E471525-A7A9-4307-924B-14073E4208D3}"/>
              </a:ext>
            </a:extLst>
          </p:cNvPr>
          <p:cNvSpPr txBox="1"/>
          <p:nvPr/>
        </p:nvSpPr>
        <p:spPr>
          <a:xfrm>
            <a:off x="10693710" y="143605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3500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67CAE14-2F0A-4207-AB28-1D8234D8BCBF}"/>
              </a:ext>
            </a:extLst>
          </p:cNvPr>
          <p:cNvSpPr txBox="1"/>
          <p:nvPr/>
        </p:nvSpPr>
        <p:spPr>
          <a:xfrm>
            <a:off x="10398185" y="2090687"/>
            <a:ext cx="1615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 3.0828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 2.8079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F819A8A-969D-4FBC-968D-6DE8C7DD8984}"/>
              </a:ext>
            </a:extLst>
          </p:cNvPr>
          <p:cNvSpPr txBox="1"/>
          <p:nvPr/>
        </p:nvSpPr>
        <p:spPr>
          <a:xfrm>
            <a:off x="10398185" y="2994860"/>
            <a:ext cx="17851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 89.1032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 21.9612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4515447-E84C-45C1-A1F1-03D2D26BA2F9}"/>
              </a:ext>
            </a:extLst>
          </p:cNvPr>
          <p:cNvSpPr txBox="1"/>
          <p:nvPr/>
        </p:nvSpPr>
        <p:spPr>
          <a:xfrm>
            <a:off x="10398185" y="4856692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Mean:   20.1359</a:t>
            </a:r>
          </a:p>
          <a:p>
            <a:r>
              <a:rPr lang="en-US" dirty="0">
                <a:solidFill>
                  <a:srgbClr val="0070C0"/>
                </a:solidFill>
              </a:rPr>
              <a:t>Std:          2.4239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A9EBC9-1998-4CE0-9470-30C9DEC65C93}"/>
              </a:ext>
            </a:extLst>
          </p:cNvPr>
          <p:cNvSpPr txBox="1"/>
          <p:nvPr/>
        </p:nvSpPr>
        <p:spPr>
          <a:xfrm>
            <a:off x="10337391" y="5752725"/>
            <a:ext cx="1838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Mean:   178.0681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Std:          48.6969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D94EC2E-9C0B-4DEE-BCA5-E5742091EB2F}"/>
              </a:ext>
            </a:extLst>
          </p:cNvPr>
          <p:cNvCxnSpPr>
            <a:cxnSpLocks/>
          </p:cNvCxnSpPr>
          <p:nvPr/>
        </p:nvCxnSpPr>
        <p:spPr>
          <a:xfrm>
            <a:off x="3106124" y="1343818"/>
            <a:ext cx="0" cy="5398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ECAA29A-6E3D-4BA9-82E4-8BCBF06B2566}"/>
              </a:ext>
            </a:extLst>
          </p:cNvPr>
          <p:cNvCxnSpPr>
            <a:cxnSpLocks/>
          </p:cNvCxnSpPr>
          <p:nvPr/>
        </p:nvCxnSpPr>
        <p:spPr>
          <a:xfrm>
            <a:off x="4899804" y="1251751"/>
            <a:ext cx="0" cy="5490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0A042C4-42A9-450F-BBD2-E946451F46AB}"/>
              </a:ext>
            </a:extLst>
          </p:cNvPr>
          <p:cNvCxnSpPr>
            <a:cxnSpLocks/>
          </p:cNvCxnSpPr>
          <p:nvPr/>
        </p:nvCxnSpPr>
        <p:spPr>
          <a:xfrm>
            <a:off x="6672133" y="1343818"/>
            <a:ext cx="0" cy="53650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5B4CAED-849C-49D1-A65F-1A87E93D5DC3}"/>
              </a:ext>
            </a:extLst>
          </p:cNvPr>
          <p:cNvCxnSpPr>
            <a:cxnSpLocks/>
          </p:cNvCxnSpPr>
          <p:nvPr/>
        </p:nvCxnSpPr>
        <p:spPr>
          <a:xfrm>
            <a:off x="8548955" y="1343818"/>
            <a:ext cx="0" cy="54291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35BF20D-C6EF-40E9-A821-67814BEF2F4B}"/>
              </a:ext>
            </a:extLst>
          </p:cNvPr>
          <p:cNvCxnSpPr>
            <a:cxnSpLocks/>
          </p:cNvCxnSpPr>
          <p:nvPr/>
        </p:nvCxnSpPr>
        <p:spPr>
          <a:xfrm>
            <a:off x="10390737" y="1343818"/>
            <a:ext cx="0" cy="54291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3D31FD3-1244-4ACC-A1A3-F3DB48CE6FBC}"/>
              </a:ext>
            </a:extLst>
          </p:cNvPr>
          <p:cNvCxnSpPr>
            <a:cxnSpLocks/>
          </p:cNvCxnSpPr>
          <p:nvPr/>
        </p:nvCxnSpPr>
        <p:spPr>
          <a:xfrm>
            <a:off x="1331698" y="1343818"/>
            <a:ext cx="0" cy="5398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5169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E6FD8E-68F3-4C70-8D11-DA3EF3ED4F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066"/>
          <a:stretch/>
        </p:blipFill>
        <p:spPr>
          <a:xfrm>
            <a:off x="0" y="457200"/>
            <a:ext cx="12192000" cy="54642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06B8D5-412B-498C-B863-1CA1F799A61F}"/>
              </a:ext>
            </a:extLst>
          </p:cNvPr>
          <p:cNvSpPr txBox="1"/>
          <p:nvPr/>
        </p:nvSpPr>
        <p:spPr>
          <a:xfrm>
            <a:off x="5823752" y="5921406"/>
            <a:ext cx="77098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300" dirty="0"/>
              <a:t>RA score</a:t>
            </a:r>
          </a:p>
        </p:txBody>
      </p:sp>
    </p:spTree>
    <p:extLst>
      <p:ext uri="{BB962C8B-B14F-4D97-AF65-F5344CB8AC3E}">
        <p14:creationId xmlns:p14="http://schemas.microsoft.com/office/powerpoint/2010/main" val="8915163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1FFD594-E9CE-452A-B8F3-605CFC3242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959388"/>
              </p:ext>
            </p:extLst>
          </p:nvPr>
        </p:nvGraphicFramePr>
        <p:xfrm>
          <a:off x="1387224" y="4760916"/>
          <a:ext cx="5481965" cy="13156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6393">
                  <a:extLst>
                    <a:ext uri="{9D8B030D-6E8A-4147-A177-3AD203B41FA5}">
                      <a16:colId xmlns:a16="http://schemas.microsoft.com/office/drawing/2014/main" val="3300388789"/>
                    </a:ext>
                  </a:extLst>
                </a:gridCol>
                <a:gridCol w="1096393">
                  <a:extLst>
                    <a:ext uri="{9D8B030D-6E8A-4147-A177-3AD203B41FA5}">
                      <a16:colId xmlns:a16="http://schemas.microsoft.com/office/drawing/2014/main" val="532802440"/>
                    </a:ext>
                  </a:extLst>
                </a:gridCol>
                <a:gridCol w="1096393">
                  <a:extLst>
                    <a:ext uri="{9D8B030D-6E8A-4147-A177-3AD203B41FA5}">
                      <a16:colId xmlns:a16="http://schemas.microsoft.com/office/drawing/2014/main" val="547410049"/>
                    </a:ext>
                  </a:extLst>
                </a:gridCol>
                <a:gridCol w="1096393">
                  <a:extLst>
                    <a:ext uri="{9D8B030D-6E8A-4147-A177-3AD203B41FA5}">
                      <a16:colId xmlns:a16="http://schemas.microsoft.com/office/drawing/2014/main" val="3852157707"/>
                    </a:ext>
                  </a:extLst>
                </a:gridCol>
                <a:gridCol w="1096393">
                  <a:extLst>
                    <a:ext uri="{9D8B030D-6E8A-4147-A177-3AD203B41FA5}">
                      <a16:colId xmlns:a16="http://schemas.microsoft.com/office/drawing/2014/main" val="3465687455"/>
                    </a:ext>
                  </a:extLst>
                </a:gridCol>
              </a:tblGrid>
              <a:tr h="328918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 dirty="0">
                          <a:effectLst/>
                        </a:rPr>
                        <a:t>Healthy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extLst>
                  <a:ext uri="{0D108BD9-81ED-4DB2-BD59-A6C34878D82A}">
                    <a16:rowId xmlns:a16="http://schemas.microsoft.com/office/drawing/2014/main" val="4182402899"/>
                  </a:ext>
                </a:extLst>
              </a:tr>
              <a:tr h="328918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 dirty="0">
                          <a:effectLst/>
                        </a:rPr>
                        <a:t>Mild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58.1 %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16.6 %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extLst>
                  <a:ext uri="{0D108BD9-81ED-4DB2-BD59-A6C34878D82A}">
                    <a16:rowId xmlns:a16="http://schemas.microsoft.com/office/drawing/2014/main" val="233780939"/>
                  </a:ext>
                </a:extLst>
              </a:tr>
              <a:tr h="328918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Moderate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41.8 %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83.4 %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38.1 %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extLst>
                  <a:ext uri="{0D108BD9-81ED-4DB2-BD59-A6C34878D82A}">
                    <a16:rowId xmlns:a16="http://schemas.microsoft.com/office/drawing/2014/main" val="3474425011"/>
                  </a:ext>
                </a:extLst>
              </a:tr>
              <a:tr h="328918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Critical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61.9 %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extLst>
                  <a:ext uri="{0D108BD9-81ED-4DB2-BD59-A6C34878D82A}">
                    <a16:rowId xmlns:a16="http://schemas.microsoft.com/office/drawing/2014/main" val="229377579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399918F-5954-4E5E-A75F-CCE517C2E3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019158"/>
              </p:ext>
            </p:extLst>
          </p:nvPr>
        </p:nvGraphicFramePr>
        <p:xfrm>
          <a:off x="1387224" y="2201840"/>
          <a:ext cx="3688080" cy="11704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1775025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197169376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24552647"/>
                    </a:ext>
                  </a:extLst>
                </a:gridCol>
              </a:tblGrid>
              <a:tr h="292608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>
                          <a:effectLst/>
                        </a:rPr>
                        <a:t>Healthy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</a:rPr>
                        <a:t>0 to 3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</a:rPr>
                        <a:t>0 to 25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extLst>
                  <a:ext uri="{0D108BD9-81ED-4DB2-BD59-A6C34878D82A}">
                    <a16:rowId xmlns:a16="http://schemas.microsoft.com/office/drawing/2014/main" val="4281500773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>
                          <a:effectLst/>
                        </a:rPr>
                        <a:t>Mild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</a:rPr>
                        <a:t>3 to 10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>
                          <a:effectLst/>
                        </a:rPr>
                        <a:t>25 to 50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extLst>
                  <a:ext uri="{0D108BD9-81ED-4DB2-BD59-A6C34878D82A}">
                    <a16:rowId xmlns:a16="http://schemas.microsoft.com/office/drawing/2014/main" val="3188978291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>
                          <a:effectLst/>
                        </a:rPr>
                        <a:t>Moderate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>
                          <a:effectLst/>
                        </a:rPr>
                        <a:t>10 to 100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</a:rPr>
                        <a:t>50 to 100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extLst>
                  <a:ext uri="{0D108BD9-81ED-4DB2-BD59-A6C34878D82A}">
                    <a16:rowId xmlns:a16="http://schemas.microsoft.com/office/drawing/2014/main" val="1473237112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>
                          <a:effectLst/>
                        </a:rPr>
                        <a:t>Critical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</a:rPr>
                        <a:t>above 100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</a:rPr>
                        <a:t>above 100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extLst>
                  <a:ext uri="{0D108BD9-81ED-4DB2-BD59-A6C34878D82A}">
                    <a16:rowId xmlns:a16="http://schemas.microsoft.com/office/drawing/2014/main" val="339561421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04024AC-E79F-4DFD-B139-CC23D1E79C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7437313"/>
              </p:ext>
            </p:extLst>
          </p:nvPr>
        </p:nvGraphicFramePr>
        <p:xfrm>
          <a:off x="5678158" y="2055016"/>
          <a:ext cx="2596896" cy="119722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98448">
                  <a:extLst>
                    <a:ext uri="{9D8B030D-6E8A-4147-A177-3AD203B41FA5}">
                      <a16:colId xmlns:a16="http://schemas.microsoft.com/office/drawing/2014/main" val="3733609513"/>
                    </a:ext>
                  </a:extLst>
                </a:gridCol>
                <a:gridCol w="1298448">
                  <a:extLst>
                    <a:ext uri="{9D8B030D-6E8A-4147-A177-3AD203B41FA5}">
                      <a16:colId xmlns:a16="http://schemas.microsoft.com/office/drawing/2014/main" val="3828509631"/>
                    </a:ext>
                  </a:extLst>
                </a:gridCol>
              </a:tblGrid>
              <a:tr h="299307">
                <a:tc>
                  <a:txBody>
                    <a:bodyPr/>
                    <a:lstStyle/>
                    <a:p>
                      <a:pPr algn="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17.66667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16656390"/>
                  </a:ext>
                </a:extLst>
              </a:tr>
              <a:tr h="299307">
                <a:tc>
                  <a:txBody>
                    <a:bodyPr/>
                    <a:lstStyle/>
                    <a:p>
                      <a:pPr algn="r" fontAlgn="b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17.66667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36.66667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92429941"/>
                  </a:ext>
                </a:extLst>
              </a:tr>
              <a:tr h="299307">
                <a:tc>
                  <a:txBody>
                    <a:bodyPr/>
                    <a:lstStyle/>
                    <a:p>
                      <a:pPr algn="r" fontAlgn="b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36.66667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97922369"/>
                  </a:ext>
                </a:extLst>
              </a:tr>
              <a:tr h="299307">
                <a:tc>
                  <a:txBody>
                    <a:bodyPr/>
                    <a:lstStyle/>
                    <a:p>
                      <a:pPr algn="r" fontAlgn="b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</a:t>
                      </a: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8685904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D7C86B2-CB9C-4295-8CEC-7E92258BDC26}"/>
              </a:ext>
            </a:extLst>
          </p:cNvPr>
          <p:cNvSpPr txBox="1"/>
          <p:nvPr/>
        </p:nvSpPr>
        <p:spPr>
          <a:xfrm>
            <a:off x="6214481" y="1286141"/>
            <a:ext cx="133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 Range</a:t>
            </a:r>
            <a:endParaRPr lang="en-IN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E6019A7-0858-4BAB-BC84-A7039CB66E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813919"/>
              </p:ext>
            </p:extLst>
          </p:nvPr>
        </p:nvGraphicFramePr>
        <p:xfrm>
          <a:off x="1387224" y="4355495"/>
          <a:ext cx="5481965" cy="328918"/>
        </p:xfrm>
        <a:graphic>
          <a:graphicData uri="http://schemas.openxmlformats.org/drawingml/2006/table">
            <a:tbl>
              <a:tblPr>
                <a:tableStyleId>{125E5076-3810-47DD-B79F-674D7AD40C01}</a:tableStyleId>
              </a:tblPr>
              <a:tblGrid>
                <a:gridCol w="1096393">
                  <a:extLst>
                    <a:ext uri="{9D8B030D-6E8A-4147-A177-3AD203B41FA5}">
                      <a16:colId xmlns:a16="http://schemas.microsoft.com/office/drawing/2014/main" val="1123325389"/>
                    </a:ext>
                  </a:extLst>
                </a:gridCol>
                <a:gridCol w="1096393">
                  <a:extLst>
                    <a:ext uri="{9D8B030D-6E8A-4147-A177-3AD203B41FA5}">
                      <a16:colId xmlns:a16="http://schemas.microsoft.com/office/drawing/2014/main" val="2587454668"/>
                    </a:ext>
                  </a:extLst>
                </a:gridCol>
                <a:gridCol w="1096393">
                  <a:extLst>
                    <a:ext uri="{9D8B030D-6E8A-4147-A177-3AD203B41FA5}">
                      <a16:colId xmlns:a16="http://schemas.microsoft.com/office/drawing/2014/main" val="2903281130"/>
                    </a:ext>
                  </a:extLst>
                </a:gridCol>
                <a:gridCol w="1096393">
                  <a:extLst>
                    <a:ext uri="{9D8B030D-6E8A-4147-A177-3AD203B41FA5}">
                      <a16:colId xmlns:a16="http://schemas.microsoft.com/office/drawing/2014/main" val="1889840123"/>
                    </a:ext>
                  </a:extLst>
                </a:gridCol>
                <a:gridCol w="1096393">
                  <a:extLst>
                    <a:ext uri="{9D8B030D-6E8A-4147-A177-3AD203B41FA5}">
                      <a16:colId xmlns:a16="http://schemas.microsoft.com/office/drawing/2014/main" val="3531530687"/>
                    </a:ext>
                  </a:extLst>
                </a:gridCol>
              </a:tblGrid>
              <a:tr h="32891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beta</a:t>
                      </a:r>
                      <a:endParaRPr lang="en-IN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0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2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r>
                        <a:rPr lang="en-IN" sz="20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IN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05" marR="13705" marT="13705" marB="0" anchor="b"/>
                </a:tc>
                <a:extLst>
                  <a:ext uri="{0D108BD9-81ED-4DB2-BD59-A6C34878D82A}">
                    <a16:rowId xmlns:a16="http://schemas.microsoft.com/office/drawing/2014/main" val="1835528573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D9F83A0-912D-4827-85C3-E529A9D659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0654213"/>
              </p:ext>
            </p:extLst>
          </p:nvPr>
        </p:nvGraphicFramePr>
        <p:xfrm>
          <a:off x="1387224" y="1736972"/>
          <a:ext cx="3688080" cy="292608"/>
        </p:xfrm>
        <a:graphic>
          <a:graphicData uri="http://schemas.openxmlformats.org/drawingml/2006/table">
            <a:tbl>
              <a:tblPr>
                <a:tableStyleId>{125E5076-3810-47DD-B79F-674D7AD40C01}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268885627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181650003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1764650040"/>
                    </a:ext>
                  </a:extLst>
                </a:gridCol>
              </a:tblGrid>
              <a:tr h="292608">
                <a:tc>
                  <a:txBody>
                    <a:bodyPr/>
                    <a:lstStyle/>
                    <a:p>
                      <a:pPr algn="l" fontAlgn="b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</a:rPr>
                        <a:t>CRP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</a:rPr>
                        <a:t>RF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extLst>
                  <a:ext uri="{0D108BD9-81ED-4DB2-BD59-A6C34878D82A}">
                    <a16:rowId xmlns:a16="http://schemas.microsoft.com/office/drawing/2014/main" val="1485325940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FCF3E51-3D9C-4E67-803E-31CB2B90A2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8866653"/>
              </p:ext>
            </p:extLst>
          </p:nvPr>
        </p:nvGraphicFramePr>
        <p:xfrm>
          <a:off x="5678157" y="1655473"/>
          <a:ext cx="2596895" cy="292608"/>
        </p:xfrm>
        <a:graphic>
          <a:graphicData uri="http://schemas.openxmlformats.org/drawingml/2006/table">
            <a:tbl>
              <a:tblPr>
                <a:tableStyleId>{125E5076-3810-47DD-B79F-674D7AD40C01}</a:tableStyleId>
              </a:tblPr>
              <a:tblGrid>
                <a:gridCol w="1264181">
                  <a:extLst>
                    <a:ext uri="{9D8B030D-6E8A-4147-A177-3AD203B41FA5}">
                      <a16:colId xmlns:a16="http://schemas.microsoft.com/office/drawing/2014/main" val="2074013825"/>
                    </a:ext>
                  </a:extLst>
                </a:gridCol>
                <a:gridCol w="1332714">
                  <a:extLst>
                    <a:ext uri="{9D8B030D-6E8A-4147-A177-3AD203B41FA5}">
                      <a16:colId xmlns:a16="http://schemas.microsoft.com/office/drawing/2014/main" val="1764650040"/>
                    </a:ext>
                  </a:extLst>
                </a:gridCol>
              </a:tblGrid>
              <a:tr h="29260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Lower</a:t>
                      </a:r>
                      <a:endParaRPr lang="en-IN" sz="18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U</a:t>
                      </a:r>
                      <a:r>
                        <a:rPr lang="en-IN" sz="18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pper</a:t>
                      </a:r>
                      <a:endParaRPr lang="en-IN" sz="18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2" marR="12192" marT="12192" marB="0" anchor="b"/>
                </a:tc>
                <a:extLst>
                  <a:ext uri="{0D108BD9-81ED-4DB2-BD59-A6C34878D82A}">
                    <a16:rowId xmlns:a16="http://schemas.microsoft.com/office/drawing/2014/main" val="1485325940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CCBCADA-53BB-4D78-8030-9FD6D13F896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EA3FB5E-99E9-4D2F-9B5D-88C5B78EBEE1}"/>
              </a:ext>
            </a:extLst>
          </p:cNvPr>
          <p:cNvSpPr txBox="1">
            <a:spLocks/>
          </p:cNvSpPr>
          <p:nvPr/>
        </p:nvSpPr>
        <p:spPr>
          <a:xfrm>
            <a:off x="521284" y="18255"/>
            <a:ext cx="1101080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RA Score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EA56C1-5D94-4B68-94C9-17150EE3B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275" y="4321464"/>
            <a:ext cx="5038725" cy="17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1916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24D300-2B7C-4051-A84C-F1F1D1581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BCAA87-5D9B-4DBD-9666-5428CFCC6C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17" r="94097" b="2564"/>
          <a:stretch/>
        </p:blipFill>
        <p:spPr>
          <a:xfrm>
            <a:off x="3014133" y="1380065"/>
            <a:ext cx="1032934" cy="279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67791B-D9D5-463D-98EB-662EAF22E6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17" r="94097" b="2564"/>
          <a:stretch/>
        </p:blipFill>
        <p:spPr>
          <a:xfrm>
            <a:off x="6460067" y="1308245"/>
            <a:ext cx="1032934" cy="2796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C7DBA2-1C0A-4B71-95B7-4EECD1E021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17" r="94097" b="2564"/>
          <a:stretch/>
        </p:blipFill>
        <p:spPr>
          <a:xfrm>
            <a:off x="9829800" y="1371896"/>
            <a:ext cx="1032934" cy="2796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CF3BEE-BFBB-4856-A1A1-8C159133F0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17" r="94097" b="2564"/>
          <a:stretch/>
        </p:blipFill>
        <p:spPr>
          <a:xfrm>
            <a:off x="3014133" y="3149301"/>
            <a:ext cx="1032934" cy="2796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9C7168-8186-44CC-8790-6205099602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17" r="94097" b="2564"/>
          <a:stretch/>
        </p:blipFill>
        <p:spPr>
          <a:xfrm>
            <a:off x="6460067" y="3077481"/>
            <a:ext cx="1032934" cy="2796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C668EC-B30B-4C3C-B694-1708352E91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17" r="94097" b="2564"/>
          <a:stretch/>
        </p:blipFill>
        <p:spPr>
          <a:xfrm>
            <a:off x="9829800" y="3141132"/>
            <a:ext cx="1032934" cy="2796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E4A060-8C4C-4ECD-9B62-37D7DE0F70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17" r="94097" b="2564"/>
          <a:stretch/>
        </p:blipFill>
        <p:spPr>
          <a:xfrm>
            <a:off x="3014133" y="4918835"/>
            <a:ext cx="1032934" cy="2796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DA549A6-F657-4CC5-B63F-BF2CA133DE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17" r="94097" b="2564"/>
          <a:stretch/>
        </p:blipFill>
        <p:spPr>
          <a:xfrm>
            <a:off x="6460067" y="4847015"/>
            <a:ext cx="1032934" cy="2796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07D4268-AF3D-4ADA-9C03-B1A631B023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17" r="94097" b="2564"/>
          <a:stretch/>
        </p:blipFill>
        <p:spPr>
          <a:xfrm>
            <a:off x="9829800" y="4910666"/>
            <a:ext cx="1032934" cy="27969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837C58F-0A02-4D3B-B856-DC3AFE3E448B}"/>
              </a:ext>
            </a:extLst>
          </p:cNvPr>
          <p:cNvSpPr txBox="1"/>
          <p:nvPr/>
        </p:nvSpPr>
        <p:spPr>
          <a:xfrm>
            <a:off x="5616862" y="159798"/>
            <a:ext cx="958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Beta = 0</a:t>
            </a:r>
            <a:endParaRPr lang="en-IN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1DBCCD-8A3B-4048-A69B-58FBBE787A59}"/>
              </a:ext>
            </a:extLst>
          </p:cNvPr>
          <p:cNvSpPr txBox="1"/>
          <p:nvPr/>
        </p:nvSpPr>
        <p:spPr>
          <a:xfrm>
            <a:off x="5683869" y="6383635"/>
            <a:ext cx="5759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Severity =    1 – Healthy, 2 – Mild, 3 – Moderate, 4 – Critical 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482904-CCA1-4B7B-B5F7-DCBB87E67973}"/>
              </a:ext>
            </a:extLst>
          </p:cNvPr>
          <p:cNvSpPr txBox="1"/>
          <p:nvPr/>
        </p:nvSpPr>
        <p:spPr>
          <a:xfrm>
            <a:off x="877666" y="159798"/>
            <a:ext cx="2922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Parameter Range Vs Severity</a:t>
            </a:r>
            <a:endParaRPr lang="en-IN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F520B1-1B4B-4146-8E65-15C53337866E}"/>
              </a:ext>
            </a:extLst>
          </p:cNvPr>
          <p:cNvSpPr txBox="1"/>
          <p:nvPr/>
        </p:nvSpPr>
        <p:spPr>
          <a:xfrm>
            <a:off x="612559" y="342501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1.97e-119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30D3A2-1950-4441-A9A0-49649CA00497}"/>
              </a:ext>
            </a:extLst>
          </p:cNvPr>
          <p:cNvSpPr txBox="1"/>
          <p:nvPr/>
        </p:nvSpPr>
        <p:spPr>
          <a:xfrm>
            <a:off x="4136714" y="342501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2.26e-08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FF450D-0BD6-4D9F-B1F5-EC4A65DCE914}"/>
              </a:ext>
            </a:extLst>
          </p:cNvPr>
          <p:cNvSpPr txBox="1"/>
          <p:nvPr/>
        </p:nvSpPr>
        <p:spPr>
          <a:xfrm>
            <a:off x="7673496" y="408999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2.76e-06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91A5E3-CCDC-4FFF-B042-0E91AC8201C1}"/>
              </a:ext>
            </a:extLst>
          </p:cNvPr>
          <p:cNvSpPr txBox="1"/>
          <p:nvPr/>
        </p:nvSpPr>
        <p:spPr>
          <a:xfrm>
            <a:off x="889246" y="2251114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0.086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BF23DA-68B3-4BA9-B2AC-F0426E3A77F4}"/>
              </a:ext>
            </a:extLst>
          </p:cNvPr>
          <p:cNvSpPr txBox="1"/>
          <p:nvPr/>
        </p:nvSpPr>
        <p:spPr>
          <a:xfrm>
            <a:off x="4413401" y="2251114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0.87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EC8C64-9D6A-462C-BF2B-F649EB8F1395}"/>
              </a:ext>
            </a:extLst>
          </p:cNvPr>
          <p:cNvSpPr txBox="1"/>
          <p:nvPr/>
        </p:nvSpPr>
        <p:spPr>
          <a:xfrm>
            <a:off x="7950183" y="2317612"/>
            <a:ext cx="117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0.0016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794110-21FD-408E-8D86-650DE4C72FEC}"/>
              </a:ext>
            </a:extLst>
          </p:cNvPr>
          <p:cNvSpPr txBox="1"/>
          <p:nvPr/>
        </p:nvSpPr>
        <p:spPr>
          <a:xfrm>
            <a:off x="748413" y="3996163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0.997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FA98C76-139A-4F30-AB19-EFF310FD37E9}"/>
              </a:ext>
            </a:extLst>
          </p:cNvPr>
          <p:cNvSpPr txBox="1"/>
          <p:nvPr/>
        </p:nvSpPr>
        <p:spPr>
          <a:xfrm>
            <a:off x="4228449" y="4141669"/>
            <a:ext cx="117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0.0637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7E08AFA-1FE7-45EF-ABE2-DBB49F28ABA1}"/>
              </a:ext>
            </a:extLst>
          </p:cNvPr>
          <p:cNvSpPr txBox="1"/>
          <p:nvPr/>
        </p:nvSpPr>
        <p:spPr>
          <a:xfrm>
            <a:off x="7765231" y="3996163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0.417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E43413-DE7B-4084-BF2E-DE88776554B2}"/>
              </a:ext>
            </a:extLst>
          </p:cNvPr>
          <p:cNvSpPr txBox="1"/>
          <p:nvPr/>
        </p:nvSpPr>
        <p:spPr>
          <a:xfrm>
            <a:off x="748413" y="6445190"/>
            <a:ext cx="48461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0" i="0" dirty="0">
                <a:solidFill>
                  <a:srgbClr val="6A6A6A"/>
                </a:solidFill>
                <a:effectLst/>
                <a:latin typeface="Roboto" panose="020B0604020202020204" pitchFamily="2" charset="0"/>
              </a:rPr>
              <a:t>Wilcoxon rank sum test with significance of 0.05 left tailed</a:t>
            </a:r>
          </a:p>
        </p:txBody>
      </p:sp>
    </p:spTree>
    <p:extLst>
      <p:ext uri="{BB962C8B-B14F-4D97-AF65-F5344CB8AC3E}">
        <p14:creationId xmlns:p14="http://schemas.microsoft.com/office/powerpoint/2010/main" val="3566313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596CA1-331F-418A-8E1A-D7FF23572308}"/>
              </a:ext>
            </a:extLst>
          </p:cNvPr>
          <p:cNvSpPr txBox="1"/>
          <p:nvPr/>
        </p:nvSpPr>
        <p:spPr>
          <a:xfrm>
            <a:off x="2258697" y="236240"/>
            <a:ext cx="1585008" cy="307777"/>
          </a:xfrm>
          <a:prstGeom prst="rect">
            <a:avLst/>
          </a:prstGeom>
          <a:ln w="1905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1400" b="1" dirty="0"/>
              <a:t>LYMPH NODE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36AC9A-372C-41D6-9970-11A83C29FB81}"/>
              </a:ext>
            </a:extLst>
          </p:cNvPr>
          <p:cNvSpPr txBox="1"/>
          <p:nvPr/>
        </p:nvSpPr>
        <p:spPr>
          <a:xfrm>
            <a:off x="8372417" y="241838"/>
            <a:ext cx="1560886" cy="307777"/>
          </a:xfrm>
          <a:prstGeom prst="rect">
            <a:avLst/>
          </a:prstGeom>
          <a:ln w="1905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1400" b="1" dirty="0"/>
              <a:t>SYNOVIUM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6FC5BA2-8024-4B7D-A1D6-29C7016350EC}"/>
              </a:ext>
            </a:extLst>
          </p:cNvPr>
          <p:cNvSpPr/>
          <p:nvPr/>
        </p:nvSpPr>
        <p:spPr>
          <a:xfrm>
            <a:off x="994107" y="1952207"/>
            <a:ext cx="975759" cy="771729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APC ln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078E433-1389-4D3B-B88B-81C241BEDC41}"/>
              </a:ext>
            </a:extLst>
          </p:cNvPr>
          <p:cNvSpPr/>
          <p:nvPr/>
        </p:nvSpPr>
        <p:spPr>
          <a:xfrm>
            <a:off x="2893640" y="1943416"/>
            <a:ext cx="975759" cy="771729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T CELLS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05A3D85-C94B-43F3-828F-D305DD49EF5C}"/>
              </a:ext>
            </a:extLst>
          </p:cNvPr>
          <p:cNvSpPr/>
          <p:nvPr/>
        </p:nvSpPr>
        <p:spPr>
          <a:xfrm>
            <a:off x="1144586" y="3576370"/>
            <a:ext cx="975756" cy="771729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Treg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8AF981-F9AB-4FB1-AC11-51C70079C725}"/>
              </a:ext>
            </a:extLst>
          </p:cNvPr>
          <p:cNvSpPr/>
          <p:nvPr/>
        </p:nvSpPr>
        <p:spPr>
          <a:xfrm>
            <a:off x="4646702" y="3573056"/>
            <a:ext cx="980511" cy="771729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Th17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DCF6AA8-852A-4D77-B709-121097B84464}"/>
              </a:ext>
            </a:extLst>
          </p:cNvPr>
          <p:cNvSpPr/>
          <p:nvPr/>
        </p:nvSpPr>
        <p:spPr>
          <a:xfrm>
            <a:off x="2733090" y="5251677"/>
            <a:ext cx="1301323" cy="771729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AUTO-ANTIBODIES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D439078-95E3-4F09-A18F-F937815ED663}"/>
              </a:ext>
            </a:extLst>
          </p:cNvPr>
          <p:cNvSpPr/>
          <p:nvPr/>
        </p:nvSpPr>
        <p:spPr>
          <a:xfrm>
            <a:off x="9130354" y="4852412"/>
            <a:ext cx="924447" cy="780116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APC 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F5C46F5-59CD-43AC-A566-91A5162E8745}"/>
              </a:ext>
            </a:extLst>
          </p:cNvPr>
          <p:cNvSpPr/>
          <p:nvPr/>
        </p:nvSpPr>
        <p:spPr>
          <a:xfrm>
            <a:off x="8751055" y="1149706"/>
            <a:ext cx="1897807" cy="771729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OSTEOCLAST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ECEEB16-1E81-461A-8C35-B8C571A079D2}"/>
              </a:ext>
            </a:extLst>
          </p:cNvPr>
          <p:cNvSpPr/>
          <p:nvPr/>
        </p:nvSpPr>
        <p:spPr>
          <a:xfrm>
            <a:off x="8084787" y="2791272"/>
            <a:ext cx="924447" cy="771729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FLS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803902E-2C2A-4C80-B0EA-DD32F17C3F62}"/>
              </a:ext>
            </a:extLst>
          </p:cNvPr>
          <p:cNvSpPr/>
          <p:nvPr/>
        </p:nvSpPr>
        <p:spPr>
          <a:xfrm>
            <a:off x="9592578" y="3573055"/>
            <a:ext cx="924447" cy="771729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Th17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7EAF2E1-D320-46DA-B048-7E50E53E2703}"/>
              </a:ext>
            </a:extLst>
          </p:cNvPr>
          <p:cNvSpPr/>
          <p:nvPr/>
        </p:nvSpPr>
        <p:spPr>
          <a:xfrm>
            <a:off x="2893643" y="3573055"/>
            <a:ext cx="975756" cy="771729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Th2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BBBD9D5-08CE-4A5A-BA2E-B372B7112D9E}"/>
              </a:ext>
            </a:extLst>
          </p:cNvPr>
          <p:cNvSpPr/>
          <p:nvPr/>
        </p:nvSpPr>
        <p:spPr>
          <a:xfrm>
            <a:off x="6754945" y="5251677"/>
            <a:ext cx="1301323" cy="771729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AUTO-ANTIBODIES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4992857-C22D-400D-9E01-57FF7E2D5DD5}"/>
              </a:ext>
            </a:extLst>
          </p:cNvPr>
          <p:cNvCxnSpPr>
            <a:cxnSpLocks/>
          </p:cNvCxnSpPr>
          <p:nvPr/>
        </p:nvCxnSpPr>
        <p:spPr>
          <a:xfrm>
            <a:off x="5934134" y="99216"/>
            <a:ext cx="0" cy="6703154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B3BD9EC0-3BB1-4F47-A18D-38863694FDF4}"/>
              </a:ext>
            </a:extLst>
          </p:cNvPr>
          <p:cNvCxnSpPr>
            <a:cxnSpLocks/>
          </p:cNvCxnSpPr>
          <p:nvPr/>
        </p:nvCxnSpPr>
        <p:spPr>
          <a:xfrm rot="5400000" flipH="1">
            <a:off x="3646119" y="-313935"/>
            <a:ext cx="3294456" cy="8598471"/>
          </a:xfrm>
          <a:prstGeom prst="bentConnector4">
            <a:avLst>
              <a:gd name="adj1" fmla="val -26070"/>
              <a:gd name="adj2" fmla="val 102659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26BAAE6-E666-4AFC-AB7F-620D5A010EED}"/>
              </a:ext>
            </a:extLst>
          </p:cNvPr>
          <p:cNvCxnSpPr>
            <a:stCxn id="6" idx="6"/>
            <a:endCxn id="7" idx="2"/>
          </p:cNvCxnSpPr>
          <p:nvPr/>
        </p:nvCxnSpPr>
        <p:spPr>
          <a:xfrm flipV="1">
            <a:off x="1969866" y="2329281"/>
            <a:ext cx="923774" cy="87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D6219C7-8B5B-4F83-9FFD-FDF33F0CC410}"/>
              </a:ext>
            </a:extLst>
          </p:cNvPr>
          <p:cNvCxnSpPr>
            <a:stCxn id="7" idx="4"/>
            <a:endCxn id="15" idx="0"/>
          </p:cNvCxnSpPr>
          <p:nvPr/>
        </p:nvCxnSpPr>
        <p:spPr>
          <a:xfrm>
            <a:off x="3381520" y="2715145"/>
            <a:ext cx="1" cy="8579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E9BDC02-5264-491B-81CA-1C38199CE3C6}"/>
              </a:ext>
            </a:extLst>
          </p:cNvPr>
          <p:cNvCxnSpPr>
            <a:stCxn id="7" idx="3"/>
            <a:endCxn id="8" idx="7"/>
          </p:cNvCxnSpPr>
          <p:nvPr/>
        </p:nvCxnSpPr>
        <p:spPr>
          <a:xfrm flipH="1">
            <a:off x="1977446" y="2602128"/>
            <a:ext cx="1059091" cy="108725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C9A80BA-187B-4E07-A5B2-71E0ADC1C9F9}"/>
              </a:ext>
            </a:extLst>
          </p:cNvPr>
          <p:cNvCxnSpPr>
            <a:cxnSpLocks/>
            <a:stCxn id="7" idx="5"/>
          </p:cNvCxnSpPr>
          <p:nvPr/>
        </p:nvCxnSpPr>
        <p:spPr>
          <a:xfrm>
            <a:off x="3726502" y="2602128"/>
            <a:ext cx="1065188" cy="10850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14394AFE-0643-41B2-845E-317F6C002770}"/>
              </a:ext>
            </a:extLst>
          </p:cNvPr>
          <p:cNvCxnSpPr>
            <a:stCxn id="9" idx="6"/>
            <a:endCxn id="14" idx="2"/>
          </p:cNvCxnSpPr>
          <p:nvPr/>
        </p:nvCxnSpPr>
        <p:spPr>
          <a:xfrm flipV="1">
            <a:off x="5627213" y="3958920"/>
            <a:ext cx="3965365" cy="1"/>
          </a:xfrm>
          <a:prstGeom prst="curvedConnector3">
            <a:avLst/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D9EAC4F4-3880-49CD-B498-7F73ECC395D0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4034413" y="5637542"/>
            <a:ext cx="2720532" cy="12700"/>
          </a:xfrm>
          <a:prstGeom prst="curvedConnector3">
            <a:avLst/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3AFCE50-FD64-4A56-859A-5805B4CDCD68}"/>
              </a:ext>
            </a:extLst>
          </p:cNvPr>
          <p:cNvCxnSpPr>
            <a:stCxn id="15" idx="4"/>
            <a:endCxn id="10" idx="0"/>
          </p:cNvCxnSpPr>
          <p:nvPr/>
        </p:nvCxnSpPr>
        <p:spPr>
          <a:xfrm>
            <a:off x="3381521" y="4344784"/>
            <a:ext cx="2231" cy="90689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9E26CC80-90A4-440F-B10C-E81EEF85E6A8}"/>
              </a:ext>
            </a:extLst>
          </p:cNvPr>
          <p:cNvSpPr/>
          <p:nvPr/>
        </p:nvSpPr>
        <p:spPr>
          <a:xfrm>
            <a:off x="2135319" y="4655535"/>
            <a:ext cx="605179" cy="355842"/>
          </a:xfrm>
          <a:prstGeom prst="round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IL6</a:t>
            </a:r>
            <a:endParaRPr lang="en-IN" sz="1400" b="1" dirty="0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61478850-C4A0-4CEB-B08E-E4FC567AB256}"/>
              </a:ext>
            </a:extLst>
          </p:cNvPr>
          <p:cNvSpPr/>
          <p:nvPr/>
        </p:nvSpPr>
        <p:spPr>
          <a:xfrm>
            <a:off x="3312680" y="4507995"/>
            <a:ext cx="605179" cy="598674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IL4</a:t>
            </a:r>
          </a:p>
          <a:p>
            <a:pPr algn="ctr"/>
            <a:r>
              <a:rPr lang="en-US" sz="1400" b="1" dirty="0"/>
              <a:t>IL6</a:t>
            </a:r>
            <a:endParaRPr lang="en-IN" sz="1400" b="1" dirty="0"/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90BEEF46-AB9B-4C2E-9898-012DC7AA6070}"/>
              </a:ext>
            </a:extLst>
          </p:cNvPr>
          <p:cNvSpPr/>
          <p:nvPr/>
        </p:nvSpPr>
        <p:spPr>
          <a:xfrm>
            <a:off x="4193896" y="2701271"/>
            <a:ext cx="591070" cy="45308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IL6</a:t>
            </a: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D18E2198-888D-4E80-843C-21ECBF60D6AC}"/>
              </a:ext>
            </a:extLst>
          </p:cNvPr>
          <p:cNvSpPr/>
          <p:nvPr/>
        </p:nvSpPr>
        <p:spPr>
          <a:xfrm>
            <a:off x="2038565" y="2798795"/>
            <a:ext cx="605179" cy="355842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TGF</a:t>
            </a:r>
            <a:r>
              <a:rPr lang="el-GR" sz="1400" b="1" dirty="0"/>
              <a:t>β</a:t>
            </a:r>
            <a:endParaRPr lang="en-IN" sz="1400" b="1" dirty="0"/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249CB2D4-1C89-405A-87BD-0A3FCE81135D}"/>
              </a:ext>
            </a:extLst>
          </p:cNvPr>
          <p:cNvSpPr/>
          <p:nvPr/>
        </p:nvSpPr>
        <p:spPr>
          <a:xfrm>
            <a:off x="3321676" y="3159514"/>
            <a:ext cx="605179" cy="355842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IL4</a:t>
            </a:r>
            <a:endParaRPr lang="en-IN" sz="1400" b="1" dirty="0"/>
          </a:p>
        </p:txBody>
      </p:sp>
      <p:cxnSp>
        <p:nvCxnSpPr>
          <p:cNvPr id="89" name="Connector: Curved 88">
            <a:extLst>
              <a:ext uri="{FF2B5EF4-FFF2-40B4-BE49-F238E27FC236}">
                <a16:creationId xmlns:a16="http://schemas.microsoft.com/office/drawing/2014/main" id="{4AC7FFCA-2891-44B8-B959-FDB7922A70A6}"/>
              </a:ext>
            </a:extLst>
          </p:cNvPr>
          <p:cNvCxnSpPr>
            <a:stCxn id="8" idx="1"/>
            <a:endCxn id="80" idx="1"/>
          </p:cNvCxnSpPr>
          <p:nvPr/>
        </p:nvCxnSpPr>
        <p:spPr>
          <a:xfrm rot="5400000" flipH="1" flipV="1">
            <a:off x="1306688" y="2957511"/>
            <a:ext cx="712671" cy="751083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or: Curved 96">
            <a:extLst>
              <a:ext uri="{FF2B5EF4-FFF2-40B4-BE49-F238E27FC236}">
                <a16:creationId xmlns:a16="http://schemas.microsoft.com/office/drawing/2014/main" id="{7838A831-7D4E-4CFF-8A1A-10152B364DD0}"/>
              </a:ext>
            </a:extLst>
          </p:cNvPr>
          <p:cNvCxnSpPr>
            <a:cxnSpLocks/>
            <a:stCxn id="61" idx="6"/>
            <a:endCxn id="12" idx="2"/>
          </p:cNvCxnSpPr>
          <p:nvPr/>
        </p:nvCxnSpPr>
        <p:spPr>
          <a:xfrm>
            <a:off x="7190910" y="1440304"/>
            <a:ext cx="1560145" cy="95267"/>
          </a:xfrm>
          <a:prstGeom prst="curved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Connector: Curved 179">
            <a:extLst>
              <a:ext uri="{FF2B5EF4-FFF2-40B4-BE49-F238E27FC236}">
                <a16:creationId xmlns:a16="http://schemas.microsoft.com/office/drawing/2014/main" id="{A0F8CC7B-62F6-4763-8A82-54C125C2FA19}"/>
              </a:ext>
            </a:extLst>
          </p:cNvPr>
          <p:cNvCxnSpPr>
            <a:cxnSpLocks/>
            <a:stCxn id="61" idx="6"/>
            <a:endCxn id="13" idx="2"/>
          </p:cNvCxnSpPr>
          <p:nvPr/>
        </p:nvCxnSpPr>
        <p:spPr>
          <a:xfrm>
            <a:off x="7190910" y="1440304"/>
            <a:ext cx="893877" cy="1736833"/>
          </a:xfrm>
          <a:prstGeom prst="curved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TextBox 186">
            <a:extLst>
              <a:ext uri="{FF2B5EF4-FFF2-40B4-BE49-F238E27FC236}">
                <a16:creationId xmlns:a16="http://schemas.microsoft.com/office/drawing/2014/main" id="{5EF7ED96-9F6E-4EA5-A87A-C2505BF1889C}"/>
              </a:ext>
            </a:extLst>
          </p:cNvPr>
          <p:cNvSpPr txBox="1"/>
          <p:nvPr/>
        </p:nvSpPr>
        <p:spPr>
          <a:xfrm>
            <a:off x="10732718" y="4516773"/>
            <a:ext cx="61115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TNF</a:t>
            </a:r>
            <a:r>
              <a:rPr lang="el-GR" sz="1400" b="1" dirty="0"/>
              <a:t>α</a:t>
            </a:r>
            <a:endParaRPr lang="en-IN" sz="1400" b="1" dirty="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83D0BF7C-D493-4506-833A-F517BD8D1EF4}"/>
              </a:ext>
            </a:extLst>
          </p:cNvPr>
          <p:cNvSpPr txBox="1"/>
          <p:nvPr/>
        </p:nvSpPr>
        <p:spPr>
          <a:xfrm flipH="1">
            <a:off x="6995471" y="2023424"/>
            <a:ext cx="667454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/>
              <a:t>TGF</a:t>
            </a:r>
            <a:r>
              <a:rPr lang="el-GR" sz="1400" b="1" dirty="0"/>
              <a:t>β</a:t>
            </a:r>
            <a:endParaRPr lang="en-IN" sz="1400" b="1" dirty="0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6A550403-DAA0-4FDF-A97C-08859265D375}"/>
              </a:ext>
            </a:extLst>
          </p:cNvPr>
          <p:cNvSpPr txBox="1"/>
          <p:nvPr/>
        </p:nvSpPr>
        <p:spPr>
          <a:xfrm>
            <a:off x="10075553" y="2307299"/>
            <a:ext cx="55233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/>
              <a:t>IL17</a:t>
            </a:r>
            <a:endParaRPr lang="en-IN" sz="1400" b="1" dirty="0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5A123CB8-4D6E-4B20-A26D-5BF959E63513}"/>
              </a:ext>
            </a:extLst>
          </p:cNvPr>
          <p:cNvSpPr txBox="1"/>
          <p:nvPr/>
        </p:nvSpPr>
        <p:spPr>
          <a:xfrm>
            <a:off x="8242705" y="4309575"/>
            <a:ext cx="465330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/>
              <a:t>IL6</a:t>
            </a:r>
            <a:endParaRPr lang="en-IN" sz="1400" b="1" dirty="0"/>
          </a:p>
        </p:txBody>
      </p:sp>
      <p:cxnSp>
        <p:nvCxnSpPr>
          <p:cNvPr id="196" name="Connector: Curved 195">
            <a:extLst>
              <a:ext uri="{FF2B5EF4-FFF2-40B4-BE49-F238E27FC236}">
                <a16:creationId xmlns:a16="http://schemas.microsoft.com/office/drawing/2014/main" id="{DD1611A1-5ED1-4DD2-80A7-83EDD7489F89}"/>
              </a:ext>
            </a:extLst>
          </p:cNvPr>
          <p:cNvCxnSpPr>
            <a:cxnSpLocks/>
            <a:stCxn id="13" idx="4"/>
            <a:endCxn id="194" idx="0"/>
          </p:cNvCxnSpPr>
          <p:nvPr/>
        </p:nvCxnSpPr>
        <p:spPr>
          <a:xfrm rot="5400000">
            <a:off x="8137904" y="3900468"/>
            <a:ext cx="746574" cy="71641"/>
          </a:xfrm>
          <a:prstGeom prst="curvedConnector3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Connector: Curved 197">
            <a:extLst>
              <a:ext uri="{FF2B5EF4-FFF2-40B4-BE49-F238E27FC236}">
                <a16:creationId xmlns:a16="http://schemas.microsoft.com/office/drawing/2014/main" id="{15A636C9-4EBD-4A07-A795-61395725AF93}"/>
              </a:ext>
            </a:extLst>
          </p:cNvPr>
          <p:cNvCxnSpPr>
            <a:cxnSpLocks/>
            <a:stCxn id="11" idx="2"/>
            <a:endCxn id="194" idx="2"/>
          </p:cNvCxnSpPr>
          <p:nvPr/>
        </p:nvCxnSpPr>
        <p:spPr>
          <a:xfrm rot="10800000">
            <a:off x="8475370" y="4617352"/>
            <a:ext cx="654984" cy="625118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7F6EC67C-2048-4943-8622-3594883E57FA}"/>
              </a:ext>
            </a:extLst>
          </p:cNvPr>
          <p:cNvCxnSpPr>
            <a:cxnSpLocks/>
            <a:stCxn id="194" idx="3"/>
            <a:endCxn id="14" idx="2"/>
          </p:cNvCxnSpPr>
          <p:nvPr/>
        </p:nvCxnSpPr>
        <p:spPr>
          <a:xfrm flipV="1">
            <a:off x="8708035" y="3958920"/>
            <a:ext cx="884543" cy="504544"/>
          </a:xfrm>
          <a:prstGeom prst="curvedConnector3">
            <a:avLst>
              <a:gd name="adj1" fmla="val 96168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>
            <a:extLst>
              <a:ext uri="{FF2B5EF4-FFF2-40B4-BE49-F238E27FC236}">
                <a16:creationId xmlns:a16="http://schemas.microsoft.com/office/drawing/2014/main" id="{3D024008-25C0-404F-8072-01404A50947C}"/>
              </a:ext>
            </a:extLst>
          </p:cNvPr>
          <p:cNvSpPr txBox="1"/>
          <p:nvPr/>
        </p:nvSpPr>
        <p:spPr>
          <a:xfrm flipH="1">
            <a:off x="8827364" y="2156176"/>
            <a:ext cx="683870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/>
              <a:t>RANKL</a:t>
            </a:r>
            <a:endParaRPr lang="en-IN" sz="1400" b="1" dirty="0"/>
          </a:p>
        </p:txBody>
      </p: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8D337ACB-09E8-4916-88D9-09F64CDB3E8E}"/>
              </a:ext>
            </a:extLst>
          </p:cNvPr>
          <p:cNvCxnSpPr>
            <a:cxnSpLocks/>
            <a:stCxn id="11" idx="7"/>
            <a:endCxn id="187" idx="1"/>
          </p:cNvCxnSpPr>
          <p:nvPr/>
        </p:nvCxnSpPr>
        <p:spPr>
          <a:xfrm rot="5400000" flipH="1" flipV="1">
            <a:off x="10178071" y="4412011"/>
            <a:ext cx="295995" cy="813299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nector: Curved 207">
            <a:extLst>
              <a:ext uri="{FF2B5EF4-FFF2-40B4-BE49-F238E27FC236}">
                <a16:creationId xmlns:a16="http://schemas.microsoft.com/office/drawing/2014/main" id="{0430A8B2-94FF-45F4-A23D-430267CA9F8A}"/>
              </a:ext>
            </a:extLst>
          </p:cNvPr>
          <p:cNvCxnSpPr>
            <a:cxnSpLocks/>
            <a:stCxn id="14" idx="4"/>
            <a:endCxn id="187" idx="1"/>
          </p:cNvCxnSpPr>
          <p:nvPr/>
        </p:nvCxnSpPr>
        <p:spPr>
          <a:xfrm rot="16200000" flipH="1">
            <a:off x="10230821" y="4168765"/>
            <a:ext cx="325878" cy="677916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Connector: Curved 209">
            <a:extLst>
              <a:ext uri="{FF2B5EF4-FFF2-40B4-BE49-F238E27FC236}">
                <a16:creationId xmlns:a16="http://schemas.microsoft.com/office/drawing/2014/main" id="{EECFC743-6AF7-4FE0-85CE-B3F8ED33898F}"/>
              </a:ext>
            </a:extLst>
          </p:cNvPr>
          <p:cNvCxnSpPr>
            <a:cxnSpLocks/>
            <a:stCxn id="187" idx="0"/>
            <a:endCxn id="14" idx="6"/>
          </p:cNvCxnSpPr>
          <p:nvPr/>
        </p:nvCxnSpPr>
        <p:spPr>
          <a:xfrm rot="16200000" flipV="1">
            <a:off x="10498734" y="3977212"/>
            <a:ext cx="557853" cy="521269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Connector: Curved 211">
            <a:extLst>
              <a:ext uri="{FF2B5EF4-FFF2-40B4-BE49-F238E27FC236}">
                <a16:creationId xmlns:a16="http://schemas.microsoft.com/office/drawing/2014/main" id="{012B35C5-0697-4FE0-8856-2D0952184332}"/>
              </a:ext>
            </a:extLst>
          </p:cNvPr>
          <p:cNvCxnSpPr>
            <a:cxnSpLocks/>
            <a:stCxn id="187" idx="2"/>
            <a:endCxn id="11" idx="5"/>
          </p:cNvCxnSpPr>
          <p:nvPr/>
        </p:nvCxnSpPr>
        <p:spPr>
          <a:xfrm rot="5400000">
            <a:off x="10131991" y="4611979"/>
            <a:ext cx="693733" cy="1118875"/>
          </a:xfrm>
          <a:prstGeom prst="curvedConnector3">
            <a:avLst>
              <a:gd name="adj1" fmla="val 114868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Connector: Curved 219">
            <a:extLst>
              <a:ext uri="{FF2B5EF4-FFF2-40B4-BE49-F238E27FC236}">
                <a16:creationId xmlns:a16="http://schemas.microsoft.com/office/drawing/2014/main" id="{0E778E0B-6CA4-4451-9619-70B781168004}"/>
              </a:ext>
            </a:extLst>
          </p:cNvPr>
          <p:cNvCxnSpPr>
            <a:cxnSpLocks/>
            <a:stCxn id="14" idx="0"/>
          </p:cNvCxnSpPr>
          <p:nvPr/>
        </p:nvCxnSpPr>
        <p:spPr>
          <a:xfrm rot="5400000" flipH="1" flipV="1">
            <a:off x="9724274" y="2945607"/>
            <a:ext cx="957977" cy="296920"/>
          </a:xfrm>
          <a:prstGeom prst="curved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Connector: Curved 222">
            <a:extLst>
              <a:ext uri="{FF2B5EF4-FFF2-40B4-BE49-F238E27FC236}">
                <a16:creationId xmlns:a16="http://schemas.microsoft.com/office/drawing/2014/main" id="{D111DAEA-E1A6-4F88-8402-779AFAAB9E21}"/>
              </a:ext>
            </a:extLst>
          </p:cNvPr>
          <p:cNvCxnSpPr>
            <a:cxnSpLocks/>
            <a:stCxn id="193" idx="1"/>
            <a:endCxn id="13" idx="6"/>
          </p:cNvCxnSpPr>
          <p:nvPr/>
        </p:nvCxnSpPr>
        <p:spPr>
          <a:xfrm rot="10800000" flipV="1">
            <a:off x="9009235" y="2461187"/>
            <a:ext cx="1066319" cy="715949"/>
          </a:xfrm>
          <a:prstGeom prst="curved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Connector: Curved 230">
            <a:extLst>
              <a:ext uri="{FF2B5EF4-FFF2-40B4-BE49-F238E27FC236}">
                <a16:creationId xmlns:a16="http://schemas.microsoft.com/office/drawing/2014/main" id="{37C8B1C6-D220-4B20-A795-D7EB464B3FC4}"/>
              </a:ext>
            </a:extLst>
          </p:cNvPr>
          <p:cNvCxnSpPr>
            <a:cxnSpLocks/>
            <a:stCxn id="193" idx="3"/>
            <a:endCxn id="11" idx="5"/>
          </p:cNvCxnSpPr>
          <p:nvPr/>
        </p:nvCxnSpPr>
        <p:spPr>
          <a:xfrm flipH="1">
            <a:off x="9919419" y="2461188"/>
            <a:ext cx="708470" cy="3057095"/>
          </a:xfrm>
          <a:prstGeom prst="curvedConnector4">
            <a:avLst>
              <a:gd name="adj1" fmla="val -126248"/>
              <a:gd name="adj2" fmla="val 111215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Connector: Curved 237">
            <a:extLst>
              <a:ext uri="{FF2B5EF4-FFF2-40B4-BE49-F238E27FC236}">
                <a16:creationId xmlns:a16="http://schemas.microsoft.com/office/drawing/2014/main" id="{27505538-BB35-4B0A-BCCA-8A11985BE674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rot="5400000" flipH="1" flipV="1">
            <a:off x="6220278" y="2720900"/>
            <a:ext cx="3716106" cy="1345448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nector: Curved 242">
            <a:extLst>
              <a:ext uri="{FF2B5EF4-FFF2-40B4-BE49-F238E27FC236}">
                <a16:creationId xmlns:a16="http://schemas.microsoft.com/office/drawing/2014/main" id="{1ECE4411-B301-4B68-B08C-122317F06581}"/>
              </a:ext>
            </a:extLst>
          </p:cNvPr>
          <p:cNvCxnSpPr>
            <a:cxnSpLocks/>
            <a:stCxn id="16" idx="3"/>
            <a:endCxn id="11" idx="3"/>
          </p:cNvCxnSpPr>
          <p:nvPr/>
        </p:nvCxnSpPr>
        <p:spPr>
          <a:xfrm flipV="1">
            <a:off x="8056268" y="5518283"/>
            <a:ext cx="1209468" cy="119259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Connector: Curved 260">
            <a:extLst>
              <a:ext uri="{FF2B5EF4-FFF2-40B4-BE49-F238E27FC236}">
                <a16:creationId xmlns:a16="http://schemas.microsoft.com/office/drawing/2014/main" id="{BCA773F0-70C8-4B3C-8EB7-820693A8BCD4}"/>
              </a:ext>
            </a:extLst>
          </p:cNvPr>
          <p:cNvCxnSpPr>
            <a:stCxn id="15" idx="4"/>
            <a:endCxn id="8" idx="4"/>
          </p:cNvCxnSpPr>
          <p:nvPr/>
        </p:nvCxnSpPr>
        <p:spPr>
          <a:xfrm rot="5400000">
            <a:off x="2505336" y="3471913"/>
            <a:ext cx="3315" cy="1749057"/>
          </a:xfrm>
          <a:prstGeom prst="curvedConnector3">
            <a:avLst>
              <a:gd name="adj1" fmla="val 6995928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Connector: Curved 425">
            <a:extLst>
              <a:ext uri="{FF2B5EF4-FFF2-40B4-BE49-F238E27FC236}">
                <a16:creationId xmlns:a16="http://schemas.microsoft.com/office/drawing/2014/main" id="{34EB1617-29BA-46B3-9FB9-469291294C9A}"/>
              </a:ext>
            </a:extLst>
          </p:cNvPr>
          <p:cNvCxnSpPr>
            <a:stCxn id="13" idx="0"/>
            <a:endCxn id="203" idx="3"/>
          </p:cNvCxnSpPr>
          <p:nvPr/>
        </p:nvCxnSpPr>
        <p:spPr>
          <a:xfrm rot="5400000" flipH="1" flipV="1">
            <a:off x="8446584" y="2410493"/>
            <a:ext cx="481207" cy="280353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Connector: Curved 427">
            <a:extLst>
              <a:ext uri="{FF2B5EF4-FFF2-40B4-BE49-F238E27FC236}">
                <a16:creationId xmlns:a16="http://schemas.microsoft.com/office/drawing/2014/main" id="{2A94ACBD-C502-4807-A125-AFC5EF750335}"/>
              </a:ext>
            </a:extLst>
          </p:cNvPr>
          <p:cNvCxnSpPr>
            <a:cxnSpLocks/>
            <a:stCxn id="14" idx="0"/>
            <a:endCxn id="203" idx="2"/>
          </p:cNvCxnSpPr>
          <p:nvPr/>
        </p:nvCxnSpPr>
        <p:spPr>
          <a:xfrm rot="16200000" flipV="1">
            <a:off x="9057500" y="2575752"/>
            <a:ext cx="1109102" cy="885503"/>
          </a:xfrm>
          <a:prstGeom prst="curved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2" name="Straight Arrow Connector 431">
            <a:extLst>
              <a:ext uri="{FF2B5EF4-FFF2-40B4-BE49-F238E27FC236}">
                <a16:creationId xmlns:a16="http://schemas.microsoft.com/office/drawing/2014/main" id="{04C8B7EE-6B41-4704-ACD6-24A2766DC032}"/>
              </a:ext>
            </a:extLst>
          </p:cNvPr>
          <p:cNvCxnSpPr>
            <a:stCxn id="203" idx="0"/>
            <a:endCxn id="12" idx="4"/>
          </p:cNvCxnSpPr>
          <p:nvPr/>
        </p:nvCxnSpPr>
        <p:spPr>
          <a:xfrm flipV="1">
            <a:off x="9169299" y="1921435"/>
            <a:ext cx="530660" cy="23474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Straight Arrow Connector 433">
            <a:extLst>
              <a:ext uri="{FF2B5EF4-FFF2-40B4-BE49-F238E27FC236}">
                <a16:creationId xmlns:a16="http://schemas.microsoft.com/office/drawing/2014/main" id="{E2BFB4C1-738E-4940-9FA5-223E61D8F774}"/>
              </a:ext>
            </a:extLst>
          </p:cNvPr>
          <p:cNvCxnSpPr>
            <a:stCxn id="193" idx="0"/>
            <a:endCxn id="12" idx="4"/>
          </p:cNvCxnSpPr>
          <p:nvPr/>
        </p:nvCxnSpPr>
        <p:spPr>
          <a:xfrm flipH="1" flipV="1">
            <a:off x="9699959" y="1921435"/>
            <a:ext cx="651762" cy="3858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071D3583-E80C-4A55-8712-53FD384C091B}"/>
              </a:ext>
            </a:extLst>
          </p:cNvPr>
          <p:cNvSpPr/>
          <p:nvPr/>
        </p:nvSpPr>
        <p:spPr>
          <a:xfrm>
            <a:off x="6215154" y="1054439"/>
            <a:ext cx="975756" cy="771729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Treg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E4767234-5A2A-4649-8A54-753BB4683999}"/>
              </a:ext>
            </a:extLst>
          </p:cNvPr>
          <p:cNvSpPr/>
          <p:nvPr/>
        </p:nvSpPr>
        <p:spPr>
          <a:xfrm>
            <a:off x="6524383" y="2651178"/>
            <a:ext cx="975759" cy="771729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T CELLS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5A27FE3E-7AFD-4DD3-9D8D-F0F50AA82527}"/>
              </a:ext>
            </a:extLst>
          </p:cNvPr>
          <p:cNvCxnSpPr>
            <a:stCxn id="11" idx="2"/>
            <a:endCxn id="65" idx="4"/>
          </p:cNvCxnSpPr>
          <p:nvPr/>
        </p:nvCxnSpPr>
        <p:spPr>
          <a:xfrm rot="10800000">
            <a:off x="7012264" y="3422908"/>
            <a:ext cx="2118091" cy="1819563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648FD96-5046-463B-B635-D3712BDB5450}"/>
              </a:ext>
            </a:extLst>
          </p:cNvPr>
          <p:cNvCxnSpPr>
            <a:cxnSpLocks/>
            <a:stCxn id="65" idx="0"/>
            <a:endCxn id="61" idx="5"/>
          </p:cNvCxnSpPr>
          <p:nvPr/>
        </p:nvCxnSpPr>
        <p:spPr>
          <a:xfrm flipV="1">
            <a:off x="7012263" y="1713151"/>
            <a:ext cx="35751" cy="93802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or: Curved 73">
            <a:extLst>
              <a:ext uri="{FF2B5EF4-FFF2-40B4-BE49-F238E27FC236}">
                <a16:creationId xmlns:a16="http://schemas.microsoft.com/office/drawing/2014/main" id="{EB08F10E-F04A-4407-A58E-F0984DDE4949}"/>
              </a:ext>
            </a:extLst>
          </p:cNvPr>
          <p:cNvCxnSpPr>
            <a:cxnSpLocks/>
            <a:stCxn id="61" idx="6"/>
            <a:endCxn id="61" idx="5"/>
          </p:cNvCxnSpPr>
          <p:nvPr/>
        </p:nvCxnSpPr>
        <p:spPr>
          <a:xfrm flipH="1">
            <a:off x="7048014" y="1440304"/>
            <a:ext cx="142896" cy="272847"/>
          </a:xfrm>
          <a:prstGeom prst="curvedConnector4">
            <a:avLst>
              <a:gd name="adj1" fmla="val -159976"/>
              <a:gd name="adj2" fmla="val 225205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ctor: Curved 89">
            <a:extLst>
              <a:ext uri="{FF2B5EF4-FFF2-40B4-BE49-F238E27FC236}">
                <a16:creationId xmlns:a16="http://schemas.microsoft.com/office/drawing/2014/main" id="{E6D2304E-A95A-4CD6-93AC-51E29357CE04}"/>
              </a:ext>
            </a:extLst>
          </p:cNvPr>
          <p:cNvCxnSpPr>
            <a:cxnSpLocks/>
            <a:stCxn id="65" idx="5"/>
            <a:endCxn id="14" idx="2"/>
          </p:cNvCxnSpPr>
          <p:nvPr/>
        </p:nvCxnSpPr>
        <p:spPr>
          <a:xfrm rot="16200000" flipH="1">
            <a:off x="8150396" y="2516738"/>
            <a:ext cx="649030" cy="2235333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3C95BF5C-F2BA-4BCE-9BBB-89F274A65D11}"/>
              </a:ext>
            </a:extLst>
          </p:cNvPr>
          <p:cNvSpPr txBox="1"/>
          <p:nvPr/>
        </p:nvSpPr>
        <p:spPr>
          <a:xfrm>
            <a:off x="4829697" y="4701139"/>
            <a:ext cx="61115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TNF</a:t>
            </a:r>
            <a:r>
              <a:rPr lang="el-GR" sz="1400" b="1" dirty="0"/>
              <a:t>α</a:t>
            </a:r>
            <a:endParaRPr lang="en-IN" sz="1400" b="1" dirty="0"/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2C334A8-9E36-4EF4-A9C3-2AC518AB48A1}"/>
              </a:ext>
            </a:extLst>
          </p:cNvPr>
          <p:cNvCxnSpPr>
            <a:stCxn id="9" idx="4"/>
            <a:endCxn id="120" idx="0"/>
          </p:cNvCxnSpPr>
          <p:nvPr/>
        </p:nvCxnSpPr>
        <p:spPr>
          <a:xfrm flipH="1">
            <a:off x="5135273" y="4344785"/>
            <a:ext cx="1685" cy="35635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nector: Elbow 104">
            <a:extLst>
              <a:ext uri="{FF2B5EF4-FFF2-40B4-BE49-F238E27FC236}">
                <a16:creationId xmlns:a16="http://schemas.microsoft.com/office/drawing/2014/main" id="{389A25A4-D132-4159-9706-D2E66E5E825E}"/>
              </a:ext>
            </a:extLst>
          </p:cNvPr>
          <p:cNvCxnSpPr>
            <a:cxnSpLocks/>
            <a:stCxn id="120" idx="2"/>
            <a:endCxn id="8" idx="4"/>
          </p:cNvCxnSpPr>
          <p:nvPr/>
        </p:nvCxnSpPr>
        <p:spPr>
          <a:xfrm rot="5400000" flipH="1">
            <a:off x="3053460" y="2927104"/>
            <a:ext cx="660817" cy="3502809"/>
          </a:xfrm>
          <a:prstGeom prst="bentConnector3">
            <a:avLst>
              <a:gd name="adj1" fmla="val -183716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or: Elbow 110">
            <a:extLst>
              <a:ext uri="{FF2B5EF4-FFF2-40B4-BE49-F238E27FC236}">
                <a16:creationId xmlns:a16="http://schemas.microsoft.com/office/drawing/2014/main" id="{CD6DBE9F-6350-47F4-857F-EBB941A115AA}"/>
              </a:ext>
            </a:extLst>
          </p:cNvPr>
          <p:cNvCxnSpPr>
            <a:stCxn id="8" idx="2"/>
            <a:endCxn id="61" idx="2"/>
          </p:cNvCxnSpPr>
          <p:nvPr/>
        </p:nvCxnSpPr>
        <p:spPr>
          <a:xfrm rot="10800000" flipH="1">
            <a:off x="1144586" y="1440305"/>
            <a:ext cx="5070568" cy="2521931"/>
          </a:xfrm>
          <a:prstGeom prst="bentConnector3">
            <a:avLst>
              <a:gd name="adj1" fmla="val -13262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nector: Elbow 124">
            <a:extLst>
              <a:ext uri="{FF2B5EF4-FFF2-40B4-BE49-F238E27FC236}">
                <a16:creationId xmlns:a16="http://schemas.microsoft.com/office/drawing/2014/main" id="{C0425684-4E4A-4162-88BE-44921685AA41}"/>
              </a:ext>
            </a:extLst>
          </p:cNvPr>
          <p:cNvCxnSpPr>
            <a:cxnSpLocks/>
            <a:endCxn id="61" idx="0"/>
          </p:cNvCxnSpPr>
          <p:nvPr/>
        </p:nvCxnSpPr>
        <p:spPr>
          <a:xfrm rot="10800000">
            <a:off x="6703033" y="1054439"/>
            <a:ext cx="4640845" cy="3616226"/>
          </a:xfrm>
          <a:prstGeom prst="bentConnector4">
            <a:avLst>
              <a:gd name="adj1" fmla="val -8436"/>
              <a:gd name="adj2" fmla="val 105095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ctor: Elbow 129">
            <a:extLst>
              <a:ext uri="{FF2B5EF4-FFF2-40B4-BE49-F238E27FC236}">
                <a16:creationId xmlns:a16="http://schemas.microsoft.com/office/drawing/2014/main" id="{C90DCE12-F33E-4977-8579-2B06A2466AAA}"/>
              </a:ext>
            </a:extLst>
          </p:cNvPr>
          <p:cNvCxnSpPr>
            <a:cxnSpLocks/>
            <a:endCxn id="61" idx="3"/>
          </p:cNvCxnSpPr>
          <p:nvPr/>
        </p:nvCxnSpPr>
        <p:spPr>
          <a:xfrm rot="16200000" flipV="1">
            <a:off x="5927579" y="2143622"/>
            <a:ext cx="2748518" cy="1887576"/>
          </a:xfrm>
          <a:prstGeom prst="bentConnector3">
            <a:avLst>
              <a:gd name="adj1" fmla="val -65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Connector: Curved 173">
            <a:extLst>
              <a:ext uri="{FF2B5EF4-FFF2-40B4-BE49-F238E27FC236}">
                <a16:creationId xmlns:a16="http://schemas.microsoft.com/office/drawing/2014/main" id="{7BD7F11A-3E1E-4079-9E3A-10CABEE83556}"/>
              </a:ext>
            </a:extLst>
          </p:cNvPr>
          <p:cNvCxnSpPr>
            <a:stCxn id="65" idx="7"/>
            <a:endCxn id="203" idx="3"/>
          </p:cNvCxnSpPr>
          <p:nvPr/>
        </p:nvCxnSpPr>
        <p:spPr>
          <a:xfrm rot="5400000" flipH="1" flipV="1">
            <a:off x="7865239" y="1802071"/>
            <a:ext cx="454130" cy="1470119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Connector: Elbow 208">
            <a:extLst>
              <a:ext uri="{FF2B5EF4-FFF2-40B4-BE49-F238E27FC236}">
                <a16:creationId xmlns:a16="http://schemas.microsoft.com/office/drawing/2014/main" id="{5D6AB1B6-9D67-4DB9-8091-EE49D40CDF97}"/>
              </a:ext>
            </a:extLst>
          </p:cNvPr>
          <p:cNvCxnSpPr>
            <a:stCxn id="7" idx="6"/>
            <a:endCxn id="65" idx="2"/>
          </p:cNvCxnSpPr>
          <p:nvPr/>
        </p:nvCxnSpPr>
        <p:spPr>
          <a:xfrm>
            <a:off x="3869399" y="2329281"/>
            <a:ext cx="2654984" cy="707762"/>
          </a:xfrm>
          <a:prstGeom prst="bentConnector3">
            <a:avLst/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Connector: Elbow 251">
            <a:extLst>
              <a:ext uri="{FF2B5EF4-FFF2-40B4-BE49-F238E27FC236}">
                <a16:creationId xmlns:a16="http://schemas.microsoft.com/office/drawing/2014/main" id="{67D4BDE5-39ED-478F-82A4-2203804EC91D}"/>
              </a:ext>
            </a:extLst>
          </p:cNvPr>
          <p:cNvCxnSpPr>
            <a:stCxn id="8" idx="3"/>
            <a:endCxn id="10" idx="1"/>
          </p:cNvCxnSpPr>
          <p:nvPr/>
        </p:nvCxnSpPr>
        <p:spPr>
          <a:xfrm rot="16200000" flipH="1">
            <a:off x="1309056" y="4213508"/>
            <a:ext cx="1402460" cy="1445608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BF951895-04FD-4E81-B7B2-D48DA52E0A2C}"/>
              </a:ext>
            </a:extLst>
          </p:cNvPr>
          <p:cNvCxnSpPr>
            <a:cxnSpLocks/>
            <a:stCxn id="72" idx="1"/>
          </p:cNvCxnSpPr>
          <p:nvPr/>
        </p:nvCxnSpPr>
        <p:spPr>
          <a:xfrm flipH="1" flipV="1">
            <a:off x="9729737" y="5625269"/>
            <a:ext cx="315886" cy="51172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BFAF3EA3-A7E9-42C7-8DC1-ADD7D366AD7D}"/>
              </a:ext>
            </a:extLst>
          </p:cNvPr>
          <p:cNvSpPr/>
          <p:nvPr/>
        </p:nvSpPr>
        <p:spPr>
          <a:xfrm>
            <a:off x="9764691" y="6035402"/>
            <a:ext cx="1918321" cy="693733"/>
          </a:xfrm>
          <a:prstGeom prst="ellips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/>
              <a:t>Beta (Citrullination)</a:t>
            </a:r>
          </a:p>
        </p:txBody>
      </p:sp>
    </p:spTree>
    <p:extLst>
      <p:ext uri="{BB962C8B-B14F-4D97-AF65-F5344CB8AC3E}">
        <p14:creationId xmlns:p14="http://schemas.microsoft.com/office/powerpoint/2010/main" val="8433863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37121D-4D1C-441F-A90A-F84987F93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D1E207-D4A3-47DF-A432-873A101B3A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3471333" y="1328968"/>
            <a:ext cx="668867" cy="2966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86D5DF-2094-4343-8E2F-CE806B9961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6942667" y="1328968"/>
            <a:ext cx="524934" cy="2966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7B9902C-A804-401C-9FB4-5502EDD00C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0430933" y="1328968"/>
            <a:ext cx="524934" cy="2966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30D7D5-A71B-428E-B1E8-327AAB50C9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3471333" y="3132368"/>
            <a:ext cx="668867" cy="2966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F043AFB-4327-4D5F-91BC-CDB1CE422B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6942667" y="3132368"/>
            <a:ext cx="524934" cy="296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800B5F-F97A-4757-832C-A869871DE9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0430933" y="3132368"/>
            <a:ext cx="524934" cy="2966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BAFA01-243D-42EE-84FF-CB2A9E4D60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3471333" y="4935768"/>
            <a:ext cx="668867" cy="2966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AB6F10-08BB-4197-BE5E-D7058B2B7F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6942667" y="4935768"/>
            <a:ext cx="524934" cy="2966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C8A08E1-558C-42C4-9EE7-73313E47C2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0430933" y="4935768"/>
            <a:ext cx="524934" cy="2966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23541BE-024E-4DB5-94CD-8BE6003E7326}"/>
              </a:ext>
            </a:extLst>
          </p:cNvPr>
          <p:cNvSpPr txBox="1"/>
          <p:nvPr/>
        </p:nvSpPr>
        <p:spPr>
          <a:xfrm>
            <a:off x="5616862" y="159798"/>
            <a:ext cx="958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Beta = 1</a:t>
            </a:r>
            <a:endParaRPr lang="en-IN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626B70-D6E1-472C-BED7-F88FDFBF1A80}"/>
              </a:ext>
            </a:extLst>
          </p:cNvPr>
          <p:cNvSpPr txBox="1"/>
          <p:nvPr/>
        </p:nvSpPr>
        <p:spPr>
          <a:xfrm>
            <a:off x="3142695" y="6354548"/>
            <a:ext cx="5759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Severity =    1 – Healthy, 2 – Mild, 3 – Moderate, 4 – Critical 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BABEA2-52DC-4038-AC3B-65356CA599E9}"/>
              </a:ext>
            </a:extLst>
          </p:cNvPr>
          <p:cNvSpPr txBox="1"/>
          <p:nvPr/>
        </p:nvSpPr>
        <p:spPr>
          <a:xfrm>
            <a:off x="877666" y="159798"/>
            <a:ext cx="2922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Parameter Range Vs Severity</a:t>
            </a:r>
            <a:endParaRPr lang="en-IN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174E3E-C4C2-4DF5-BBAF-A296BAF36222}"/>
              </a:ext>
            </a:extLst>
          </p:cNvPr>
          <p:cNvSpPr/>
          <p:nvPr/>
        </p:nvSpPr>
        <p:spPr>
          <a:xfrm>
            <a:off x="3586579" y="1358283"/>
            <a:ext cx="497149" cy="2308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F8E3B60-ABB3-44CE-83C8-C9DA5094196B}"/>
              </a:ext>
            </a:extLst>
          </p:cNvPr>
          <p:cNvSpPr/>
          <p:nvPr/>
        </p:nvSpPr>
        <p:spPr>
          <a:xfrm>
            <a:off x="7068105" y="1297618"/>
            <a:ext cx="497149" cy="2308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D6B9F8F-5C1D-4C6E-AD30-9470D6C67093}"/>
              </a:ext>
            </a:extLst>
          </p:cNvPr>
          <p:cNvSpPr/>
          <p:nvPr/>
        </p:nvSpPr>
        <p:spPr>
          <a:xfrm>
            <a:off x="10423864" y="1358283"/>
            <a:ext cx="497149" cy="2308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28A4125-C2D0-400E-8A44-519B47F2D916}"/>
              </a:ext>
            </a:extLst>
          </p:cNvPr>
          <p:cNvSpPr/>
          <p:nvPr/>
        </p:nvSpPr>
        <p:spPr>
          <a:xfrm>
            <a:off x="3650202" y="3090908"/>
            <a:ext cx="497149" cy="2308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D581871-2B8A-4884-A0F8-DC1E4A432D8D}"/>
              </a:ext>
            </a:extLst>
          </p:cNvPr>
          <p:cNvSpPr/>
          <p:nvPr/>
        </p:nvSpPr>
        <p:spPr>
          <a:xfrm>
            <a:off x="7051828" y="3048303"/>
            <a:ext cx="497149" cy="2308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54F4BD-1653-45AF-9C9E-2585C457D638}"/>
              </a:ext>
            </a:extLst>
          </p:cNvPr>
          <p:cNvSpPr/>
          <p:nvPr/>
        </p:nvSpPr>
        <p:spPr>
          <a:xfrm>
            <a:off x="10487487" y="3090908"/>
            <a:ext cx="497149" cy="2308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45EB7BE-0F3A-4C73-BA6E-F6E71DBF8465}"/>
              </a:ext>
            </a:extLst>
          </p:cNvPr>
          <p:cNvSpPr/>
          <p:nvPr/>
        </p:nvSpPr>
        <p:spPr>
          <a:xfrm>
            <a:off x="3570303" y="4956698"/>
            <a:ext cx="497149" cy="2308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AD78227-6623-4040-A00B-C9B6C0E2E525}"/>
              </a:ext>
            </a:extLst>
          </p:cNvPr>
          <p:cNvSpPr/>
          <p:nvPr/>
        </p:nvSpPr>
        <p:spPr>
          <a:xfrm>
            <a:off x="7051829" y="4896033"/>
            <a:ext cx="497149" cy="2308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C061E3C-07ED-4098-9CA5-7C3473E9D1FD}"/>
              </a:ext>
            </a:extLst>
          </p:cNvPr>
          <p:cNvSpPr/>
          <p:nvPr/>
        </p:nvSpPr>
        <p:spPr>
          <a:xfrm>
            <a:off x="10407588" y="4956698"/>
            <a:ext cx="497149" cy="2308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460178-D069-487E-845D-BE345C325363}"/>
              </a:ext>
            </a:extLst>
          </p:cNvPr>
          <p:cNvSpPr txBox="1"/>
          <p:nvPr/>
        </p:nvSpPr>
        <p:spPr>
          <a:xfrm>
            <a:off x="-6362" y="405638"/>
            <a:ext cx="16848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p12 = 0.0486, p23 = 9.5e-144, p13 = 0.0424  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1668BE-E77C-4F30-9EBD-119EE44E955E}"/>
              </a:ext>
            </a:extLst>
          </p:cNvPr>
          <p:cNvSpPr txBox="1"/>
          <p:nvPr/>
        </p:nvSpPr>
        <p:spPr>
          <a:xfrm>
            <a:off x="3937546" y="353358"/>
            <a:ext cx="4012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p12 = 0.1229, p23 = 1e-07 , p13 = 0.0896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E835CB-2F06-4CCD-A499-D97FAB3057F5}"/>
              </a:ext>
            </a:extLst>
          </p:cNvPr>
          <p:cNvSpPr txBox="1"/>
          <p:nvPr/>
        </p:nvSpPr>
        <p:spPr>
          <a:xfrm>
            <a:off x="7956545" y="353358"/>
            <a:ext cx="4235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p12 = 0.2798, p23 = 0.00016, p13 = 0.1984 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2B02430-B541-40BA-90D0-DD4267876CBC}"/>
              </a:ext>
            </a:extLst>
          </p:cNvPr>
          <p:cNvSpPr txBox="1"/>
          <p:nvPr/>
        </p:nvSpPr>
        <p:spPr>
          <a:xfrm>
            <a:off x="33117" y="2499322"/>
            <a:ext cx="15722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p12 = 0.1193, p23 = 0.0001, p13 = 0.0950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2D2D6E-517E-4F0B-BC03-E3DF55788AAA}"/>
              </a:ext>
            </a:extLst>
          </p:cNvPr>
          <p:cNvSpPr txBox="1"/>
          <p:nvPr/>
        </p:nvSpPr>
        <p:spPr>
          <a:xfrm>
            <a:off x="3955000" y="2207885"/>
            <a:ext cx="411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p12 = 0.0621, p23 = 0.3289, p13 = 0.0628 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C72D992-9AFF-4D16-8932-D9EF5C412881}"/>
              </a:ext>
            </a:extLst>
          </p:cNvPr>
          <p:cNvSpPr txBox="1"/>
          <p:nvPr/>
        </p:nvSpPr>
        <p:spPr>
          <a:xfrm>
            <a:off x="8189880" y="2242752"/>
            <a:ext cx="411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p12 = 0.9260, p23 = 0.0176, p13 = 0.9182 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20D09C0-4F73-4790-B9CC-7572DA7D0AB9}"/>
              </a:ext>
            </a:extLst>
          </p:cNvPr>
          <p:cNvSpPr txBox="1"/>
          <p:nvPr/>
        </p:nvSpPr>
        <p:spPr>
          <a:xfrm>
            <a:off x="-21748" y="4246850"/>
            <a:ext cx="1752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p12 = 0.9420, p23 = 0.94202, p13 = 0.9443 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19E97B2-69BA-4CAD-8CB1-CEB884456109}"/>
              </a:ext>
            </a:extLst>
          </p:cNvPr>
          <p:cNvSpPr txBox="1"/>
          <p:nvPr/>
        </p:nvSpPr>
        <p:spPr>
          <a:xfrm>
            <a:off x="4147351" y="4079022"/>
            <a:ext cx="411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p12 = 0.4221, p23 = 0.0707, p13 = 0.4005 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CF9579A-DA14-4FBE-80F0-B3344D199E15}"/>
              </a:ext>
            </a:extLst>
          </p:cNvPr>
          <p:cNvSpPr txBox="1"/>
          <p:nvPr/>
        </p:nvSpPr>
        <p:spPr>
          <a:xfrm>
            <a:off x="8216328" y="3973278"/>
            <a:ext cx="406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p12 = 0.1135, p23 = 0.2817, p13 = 0.1313</a:t>
            </a:r>
            <a:endParaRPr lang="en-IN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3045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D5F1ED-53FE-4997-946D-35A7DDC16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5B0609-7669-441F-8D46-4A0D366819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3445933" y="1354368"/>
            <a:ext cx="668867" cy="2966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D8EE98-94BE-44EA-851B-44F9D7592F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6917267" y="1354368"/>
            <a:ext cx="524934" cy="2966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98575A-C972-4F24-90CB-61708B16AA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0405533" y="1354368"/>
            <a:ext cx="524934" cy="2966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751FD9-BFCA-44B3-A60A-E9AADA6AB9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646766" y="1354368"/>
            <a:ext cx="668867" cy="2966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DA551C-B1CE-4EEE-91B8-A3E9E1B5BB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5130800" y="1354368"/>
            <a:ext cx="524934" cy="296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A6E70BC-5B97-4D00-802E-0774893830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8415866" y="1354368"/>
            <a:ext cx="524934" cy="2966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6AF07F-5BB7-4012-B3C9-E40A1C81F0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3494617" y="3039234"/>
            <a:ext cx="668867" cy="2966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E6D905-3055-48D8-94D8-B4FA585BEF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6976534" y="3072950"/>
            <a:ext cx="524934" cy="2966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29A20A1-FF2F-4090-ADC3-79BD2FD39B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0422467" y="3039234"/>
            <a:ext cx="524934" cy="2966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C6EA50E-75E8-4F77-AE3F-09E06753A0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833033" y="3039234"/>
            <a:ext cx="668867" cy="2966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0013989-55BF-472E-9B52-A2B175D0B8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5314950" y="2988285"/>
            <a:ext cx="524934" cy="2966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02621D4-5C60-4B3D-91B1-82D8364584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8652934" y="2981860"/>
            <a:ext cx="524934" cy="29663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FA3AEDD-625D-439C-8DA5-4E02E2117C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3632201" y="4834167"/>
            <a:ext cx="465666" cy="2966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A13CA0F-2591-4E43-A699-CF9F6B5C72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7103534" y="4834167"/>
            <a:ext cx="397934" cy="29663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F4E8F2B-2D03-44E4-BEA2-44AC498443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0430935" y="4918834"/>
            <a:ext cx="524934" cy="29663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6E8DF8E-EBAE-4E17-8078-7B874A1A29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803399" y="4829784"/>
            <a:ext cx="668867" cy="2966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F54E1BC-A46F-4349-9983-2FDEAC719A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5113867" y="4918834"/>
            <a:ext cx="524934" cy="29663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6FC224C-9B88-4C2F-A0F5-38E34FB554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8890000" y="4905984"/>
            <a:ext cx="524934" cy="29663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11E94D7-9029-4C1C-8285-8A823655A565}"/>
              </a:ext>
            </a:extLst>
          </p:cNvPr>
          <p:cNvSpPr txBox="1"/>
          <p:nvPr/>
        </p:nvSpPr>
        <p:spPr>
          <a:xfrm>
            <a:off x="5616862" y="159798"/>
            <a:ext cx="958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Beta = 2</a:t>
            </a:r>
            <a:endParaRPr lang="en-IN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E634A4-6B3D-459B-91A9-80B3DEC5BEBC}"/>
              </a:ext>
            </a:extLst>
          </p:cNvPr>
          <p:cNvSpPr txBox="1"/>
          <p:nvPr/>
        </p:nvSpPr>
        <p:spPr>
          <a:xfrm>
            <a:off x="3142695" y="6354548"/>
            <a:ext cx="5759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Severity =    1 – Healthy, 2 – Mild, 3 – Moderate, 4 – Critical </a:t>
            </a:r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A4988C-3602-4C56-A60E-9D9651BECA52}"/>
              </a:ext>
            </a:extLst>
          </p:cNvPr>
          <p:cNvSpPr txBox="1"/>
          <p:nvPr/>
        </p:nvSpPr>
        <p:spPr>
          <a:xfrm>
            <a:off x="877666" y="159798"/>
            <a:ext cx="2922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Parameter Range Vs Severity</a:t>
            </a:r>
            <a:endParaRPr lang="en-IN" b="1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BC6893-9679-4DE1-A6DE-9F492048438F}"/>
              </a:ext>
            </a:extLst>
          </p:cNvPr>
          <p:cNvSpPr/>
          <p:nvPr/>
        </p:nvSpPr>
        <p:spPr>
          <a:xfrm>
            <a:off x="3595455" y="1411551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D5BECA6-9A91-430C-BC16-393B9E59AECC}"/>
              </a:ext>
            </a:extLst>
          </p:cNvPr>
          <p:cNvSpPr/>
          <p:nvPr/>
        </p:nvSpPr>
        <p:spPr>
          <a:xfrm>
            <a:off x="1643847" y="1376040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DAE84D-253C-44EE-A05D-3B1F86E65451}"/>
              </a:ext>
            </a:extLst>
          </p:cNvPr>
          <p:cNvSpPr/>
          <p:nvPr/>
        </p:nvSpPr>
        <p:spPr>
          <a:xfrm>
            <a:off x="7010400" y="1429306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2CE36D3-C76B-4422-9F12-C6919D1B5986}"/>
              </a:ext>
            </a:extLst>
          </p:cNvPr>
          <p:cNvSpPr/>
          <p:nvPr/>
        </p:nvSpPr>
        <p:spPr>
          <a:xfrm>
            <a:off x="5058792" y="1393795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B3C8C09-2A8C-4F9B-99C2-92847442D4F4}"/>
              </a:ext>
            </a:extLst>
          </p:cNvPr>
          <p:cNvSpPr/>
          <p:nvPr/>
        </p:nvSpPr>
        <p:spPr>
          <a:xfrm>
            <a:off x="10425345" y="1429306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9F6B1E-BD56-44C1-BB2D-4C0B33B75E11}"/>
              </a:ext>
            </a:extLst>
          </p:cNvPr>
          <p:cNvSpPr/>
          <p:nvPr/>
        </p:nvSpPr>
        <p:spPr>
          <a:xfrm>
            <a:off x="8473737" y="1393795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96D3CC6-B88C-4731-9DCD-2F318909028F}"/>
              </a:ext>
            </a:extLst>
          </p:cNvPr>
          <p:cNvSpPr/>
          <p:nvPr/>
        </p:nvSpPr>
        <p:spPr>
          <a:xfrm>
            <a:off x="3595454" y="3189304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D43A1B7-600E-44EC-984C-7BB7801E12F7}"/>
              </a:ext>
            </a:extLst>
          </p:cNvPr>
          <p:cNvSpPr/>
          <p:nvPr/>
        </p:nvSpPr>
        <p:spPr>
          <a:xfrm>
            <a:off x="1887982" y="3171549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7C109D1-58BA-48EE-AA82-AE58F112FF41}"/>
              </a:ext>
            </a:extLst>
          </p:cNvPr>
          <p:cNvSpPr/>
          <p:nvPr/>
        </p:nvSpPr>
        <p:spPr>
          <a:xfrm>
            <a:off x="6967489" y="3189303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883CCA2-307F-45E7-BCDC-C41ABFD31FCB}"/>
              </a:ext>
            </a:extLst>
          </p:cNvPr>
          <p:cNvSpPr/>
          <p:nvPr/>
        </p:nvSpPr>
        <p:spPr>
          <a:xfrm>
            <a:off x="5302927" y="3189304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186ACFA-960E-4DE1-822C-1714AA66CCC2}"/>
              </a:ext>
            </a:extLst>
          </p:cNvPr>
          <p:cNvSpPr/>
          <p:nvPr/>
        </p:nvSpPr>
        <p:spPr>
          <a:xfrm>
            <a:off x="10385393" y="3164890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B289928-D24B-4D5D-91BB-40452D313B57}"/>
              </a:ext>
            </a:extLst>
          </p:cNvPr>
          <p:cNvSpPr/>
          <p:nvPr/>
        </p:nvSpPr>
        <p:spPr>
          <a:xfrm>
            <a:off x="8717872" y="3189304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8ED554E-D6A6-4F4A-BB20-EF48CE2694F3}"/>
              </a:ext>
            </a:extLst>
          </p:cNvPr>
          <p:cNvSpPr/>
          <p:nvPr/>
        </p:nvSpPr>
        <p:spPr>
          <a:xfrm>
            <a:off x="3515553" y="4949302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F37590E-48C7-44F9-B500-6E92BCE145C8}"/>
              </a:ext>
            </a:extLst>
          </p:cNvPr>
          <p:cNvSpPr/>
          <p:nvPr/>
        </p:nvSpPr>
        <p:spPr>
          <a:xfrm>
            <a:off x="1845072" y="4896036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0135907-72A0-41E8-B761-6FB96FB54B3B}"/>
              </a:ext>
            </a:extLst>
          </p:cNvPr>
          <p:cNvSpPr/>
          <p:nvPr/>
        </p:nvSpPr>
        <p:spPr>
          <a:xfrm>
            <a:off x="6930498" y="4949302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B1D0A61-42B8-4A6F-A22A-7C3DA270E052}"/>
              </a:ext>
            </a:extLst>
          </p:cNvPr>
          <p:cNvSpPr/>
          <p:nvPr/>
        </p:nvSpPr>
        <p:spPr>
          <a:xfrm>
            <a:off x="5057308" y="5020323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782E4DA-AB3E-4414-A731-6EAF2949A48D}"/>
              </a:ext>
            </a:extLst>
          </p:cNvPr>
          <p:cNvSpPr/>
          <p:nvPr/>
        </p:nvSpPr>
        <p:spPr>
          <a:xfrm>
            <a:off x="10425345" y="4949302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8AA85BB-FE98-4FCE-BF32-7295FE12BA5A}"/>
              </a:ext>
            </a:extLst>
          </p:cNvPr>
          <p:cNvSpPr/>
          <p:nvPr/>
        </p:nvSpPr>
        <p:spPr>
          <a:xfrm>
            <a:off x="8812566" y="4909352"/>
            <a:ext cx="488271" cy="2485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1CEC382-5109-4D97-95EF-21F60C6D483A}"/>
              </a:ext>
            </a:extLst>
          </p:cNvPr>
          <p:cNvSpPr txBox="1"/>
          <p:nvPr/>
        </p:nvSpPr>
        <p:spPr>
          <a:xfrm>
            <a:off x="594803" y="342501"/>
            <a:ext cx="147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1.175e-80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E1E6C80-EDF2-4E77-B7D4-041B82A2DBD5}"/>
              </a:ext>
            </a:extLst>
          </p:cNvPr>
          <p:cNvSpPr txBox="1"/>
          <p:nvPr/>
        </p:nvSpPr>
        <p:spPr>
          <a:xfrm>
            <a:off x="4118958" y="342501"/>
            <a:ext cx="147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1.369e-11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588FEB3-9E08-4ECA-9E66-8E42AF8C33E7}"/>
              </a:ext>
            </a:extLst>
          </p:cNvPr>
          <p:cNvSpPr txBox="1"/>
          <p:nvPr/>
        </p:nvSpPr>
        <p:spPr>
          <a:xfrm>
            <a:off x="7655740" y="408999"/>
            <a:ext cx="105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0.026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DC90DB4-95FC-4699-8276-583A3476002F}"/>
              </a:ext>
            </a:extLst>
          </p:cNvPr>
          <p:cNvSpPr txBox="1"/>
          <p:nvPr/>
        </p:nvSpPr>
        <p:spPr>
          <a:xfrm>
            <a:off x="871490" y="2251114"/>
            <a:ext cx="1356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8.09e-07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578B2B0-7E58-4BE2-9317-F1FD48B3032C}"/>
              </a:ext>
            </a:extLst>
          </p:cNvPr>
          <p:cNvSpPr txBox="1"/>
          <p:nvPr/>
        </p:nvSpPr>
        <p:spPr>
          <a:xfrm>
            <a:off x="4395645" y="2251114"/>
            <a:ext cx="105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0.071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6A9B943-0485-4F95-93C4-55289A1C295B}"/>
              </a:ext>
            </a:extLst>
          </p:cNvPr>
          <p:cNvSpPr txBox="1"/>
          <p:nvPr/>
        </p:nvSpPr>
        <p:spPr>
          <a:xfrm>
            <a:off x="7932427" y="2317612"/>
            <a:ext cx="105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0.334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BF68047-3ECE-433B-A57F-C8D9324D474A}"/>
              </a:ext>
            </a:extLst>
          </p:cNvPr>
          <p:cNvSpPr txBox="1"/>
          <p:nvPr/>
        </p:nvSpPr>
        <p:spPr>
          <a:xfrm>
            <a:off x="730657" y="3996163"/>
            <a:ext cx="105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0.424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75DE083-DD9B-45D0-83B0-BB7429598569}"/>
              </a:ext>
            </a:extLst>
          </p:cNvPr>
          <p:cNvSpPr txBox="1"/>
          <p:nvPr/>
        </p:nvSpPr>
        <p:spPr>
          <a:xfrm>
            <a:off x="4210693" y="4141669"/>
            <a:ext cx="105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0.021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6CEC8B-0308-42D6-81A2-3700A597F6E0}"/>
              </a:ext>
            </a:extLst>
          </p:cNvPr>
          <p:cNvSpPr txBox="1"/>
          <p:nvPr/>
        </p:nvSpPr>
        <p:spPr>
          <a:xfrm>
            <a:off x="7747475" y="3996163"/>
            <a:ext cx="105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0.331</a:t>
            </a:r>
            <a:endParaRPr lang="en-IN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7376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58E779-B3C7-4EA3-83DD-81D1F7270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F353FA-C26E-4A43-9E5C-0F7CE2383C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735667" y="1362834"/>
            <a:ext cx="1134533" cy="2966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2FB878-2519-4A3A-B97F-03BA4D07BA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5156201" y="1303567"/>
            <a:ext cx="1134533" cy="2966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B2CCAC-7E75-45E8-965B-342DBC7443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8483600" y="1303567"/>
            <a:ext cx="1134533" cy="2966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1593E1-CBD2-443A-87E9-B343569266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735667" y="3132368"/>
            <a:ext cx="1236133" cy="2966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C4EF392-BE5B-4357-B0D0-1B40A363B4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5257801" y="3073101"/>
            <a:ext cx="1134533" cy="296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574EC5-C1B3-4D69-819F-95B3B91C50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8585200" y="3073101"/>
            <a:ext cx="1134533" cy="2966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5D1DEC0-DBAB-4E88-B86F-4F0D887B95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1837267" y="4944235"/>
            <a:ext cx="1134533" cy="2966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DCD5B81-FABA-4E02-B2E1-48EF6D3E41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5037667" y="4944235"/>
            <a:ext cx="1134533" cy="2966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1E7115B-F55E-4779-B164-0E0EEE142B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17" r="94097" b="2564"/>
          <a:stretch/>
        </p:blipFill>
        <p:spPr>
          <a:xfrm>
            <a:off x="8830733" y="4842635"/>
            <a:ext cx="1134533" cy="2966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28156A1-78C6-43A7-975E-409208A2A387}"/>
              </a:ext>
            </a:extLst>
          </p:cNvPr>
          <p:cNvSpPr txBox="1"/>
          <p:nvPr/>
        </p:nvSpPr>
        <p:spPr>
          <a:xfrm>
            <a:off x="5616862" y="159798"/>
            <a:ext cx="1075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Beta = 10</a:t>
            </a:r>
            <a:endParaRPr lang="en-IN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5541D0-3716-4990-9B9D-B91B1B13B72D}"/>
              </a:ext>
            </a:extLst>
          </p:cNvPr>
          <p:cNvSpPr txBox="1"/>
          <p:nvPr/>
        </p:nvSpPr>
        <p:spPr>
          <a:xfrm>
            <a:off x="3142695" y="6354548"/>
            <a:ext cx="5759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Severity =    1 – Healthy, 2 – Mild, 3 – Moderate, 4 – Critical 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AF40D4-3C12-4407-89D4-67C9A2F369B4}"/>
              </a:ext>
            </a:extLst>
          </p:cNvPr>
          <p:cNvSpPr txBox="1"/>
          <p:nvPr/>
        </p:nvSpPr>
        <p:spPr>
          <a:xfrm>
            <a:off x="877666" y="159798"/>
            <a:ext cx="2922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Parameter Range Vs Severity</a:t>
            </a:r>
            <a:endParaRPr lang="en-IN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33223F6-D362-4B0B-8C52-01E5E30B1C33}"/>
              </a:ext>
            </a:extLst>
          </p:cNvPr>
          <p:cNvSpPr/>
          <p:nvPr/>
        </p:nvSpPr>
        <p:spPr>
          <a:xfrm>
            <a:off x="1757779" y="1322772"/>
            <a:ext cx="1109708" cy="23969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23A9F30-58D9-4252-830F-0631B1935742}"/>
              </a:ext>
            </a:extLst>
          </p:cNvPr>
          <p:cNvSpPr/>
          <p:nvPr/>
        </p:nvSpPr>
        <p:spPr>
          <a:xfrm>
            <a:off x="5194917" y="1202923"/>
            <a:ext cx="1109708" cy="23969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881022-8116-4523-B4A7-8CB735111D03}"/>
              </a:ext>
            </a:extLst>
          </p:cNvPr>
          <p:cNvSpPr/>
          <p:nvPr/>
        </p:nvSpPr>
        <p:spPr>
          <a:xfrm>
            <a:off x="8382000" y="1322772"/>
            <a:ext cx="1109708" cy="23969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6811220-EBBD-4F19-9812-16D1E565F6C2}"/>
              </a:ext>
            </a:extLst>
          </p:cNvPr>
          <p:cNvSpPr/>
          <p:nvPr/>
        </p:nvSpPr>
        <p:spPr>
          <a:xfrm>
            <a:off x="1757779" y="3162669"/>
            <a:ext cx="1109708" cy="23969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542EE1C-29A9-46DD-91C9-7568639B5F4B}"/>
              </a:ext>
            </a:extLst>
          </p:cNvPr>
          <p:cNvSpPr/>
          <p:nvPr/>
        </p:nvSpPr>
        <p:spPr>
          <a:xfrm>
            <a:off x="5194917" y="3042820"/>
            <a:ext cx="1109708" cy="23969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BF7D59-A1EE-437D-8B4B-D3EAAFBFE1FB}"/>
              </a:ext>
            </a:extLst>
          </p:cNvPr>
          <p:cNvSpPr/>
          <p:nvPr/>
        </p:nvSpPr>
        <p:spPr>
          <a:xfrm>
            <a:off x="8693458" y="3007308"/>
            <a:ext cx="1109708" cy="23969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1906CCB-921B-4464-B205-BA78BF3B2002}"/>
              </a:ext>
            </a:extLst>
          </p:cNvPr>
          <p:cNvSpPr/>
          <p:nvPr/>
        </p:nvSpPr>
        <p:spPr>
          <a:xfrm>
            <a:off x="1757779" y="4995908"/>
            <a:ext cx="1109708" cy="23969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E046625-5402-44D9-BD33-1FEFE795B68D}"/>
              </a:ext>
            </a:extLst>
          </p:cNvPr>
          <p:cNvSpPr/>
          <p:nvPr/>
        </p:nvSpPr>
        <p:spPr>
          <a:xfrm>
            <a:off x="4986292" y="5060269"/>
            <a:ext cx="1109708" cy="23969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CECAE3A-F475-456E-88C5-714A4FA81FB0}"/>
              </a:ext>
            </a:extLst>
          </p:cNvPr>
          <p:cNvSpPr/>
          <p:nvPr/>
        </p:nvSpPr>
        <p:spPr>
          <a:xfrm>
            <a:off x="8844009" y="4820572"/>
            <a:ext cx="1109708" cy="23969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CEABB1-ADE5-4EB4-B397-4F73B415A7B2}"/>
              </a:ext>
            </a:extLst>
          </p:cNvPr>
          <p:cNvSpPr txBox="1"/>
          <p:nvPr/>
        </p:nvSpPr>
        <p:spPr>
          <a:xfrm>
            <a:off x="612559" y="351379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3.075e-134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61CE54-40CB-4B01-9478-342E65C28504}"/>
              </a:ext>
            </a:extLst>
          </p:cNvPr>
          <p:cNvSpPr txBox="1"/>
          <p:nvPr/>
        </p:nvSpPr>
        <p:spPr>
          <a:xfrm>
            <a:off x="4136714" y="298111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8.93e-07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8F4AD8-16FE-4268-BD66-A9ED7986D895}"/>
              </a:ext>
            </a:extLst>
          </p:cNvPr>
          <p:cNvSpPr txBox="1"/>
          <p:nvPr/>
        </p:nvSpPr>
        <p:spPr>
          <a:xfrm>
            <a:off x="7673496" y="364609"/>
            <a:ext cx="117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0.0064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76EAB1-C2FE-49B2-A408-5B33F1052EB0}"/>
              </a:ext>
            </a:extLst>
          </p:cNvPr>
          <p:cNvSpPr txBox="1"/>
          <p:nvPr/>
        </p:nvSpPr>
        <p:spPr>
          <a:xfrm>
            <a:off x="889246" y="2206724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9.338e-13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4963758-1285-42B4-8509-DA98C59F33F9}"/>
              </a:ext>
            </a:extLst>
          </p:cNvPr>
          <p:cNvSpPr txBox="1"/>
          <p:nvPr/>
        </p:nvSpPr>
        <p:spPr>
          <a:xfrm>
            <a:off x="4413401" y="2206724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0.039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1DA56E1-56B7-42CB-A13D-5BB91B03A8FB}"/>
              </a:ext>
            </a:extLst>
          </p:cNvPr>
          <p:cNvSpPr txBox="1"/>
          <p:nvPr/>
        </p:nvSpPr>
        <p:spPr>
          <a:xfrm>
            <a:off x="7950183" y="2273222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0.67121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191CA6E-A44B-405C-AF0C-265EB46A1219}"/>
              </a:ext>
            </a:extLst>
          </p:cNvPr>
          <p:cNvSpPr txBox="1"/>
          <p:nvPr/>
        </p:nvSpPr>
        <p:spPr>
          <a:xfrm>
            <a:off x="748413" y="3951773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0.01202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BD4FA6-53E5-4BF4-8421-55D33595D04E}"/>
              </a:ext>
            </a:extLst>
          </p:cNvPr>
          <p:cNvSpPr txBox="1"/>
          <p:nvPr/>
        </p:nvSpPr>
        <p:spPr>
          <a:xfrm>
            <a:off x="4228449" y="4097279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0.790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14A70F3-EF46-483A-A214-3164FDA132D0}"/>
              </a:ext>
            </a:extLst>
          </p:cNvPr>
          <p:cNvSpPr txBox="1"/>
          <p:nvPr/>
        </p:nvSpPr>
        <p:spPr>
          <a:xfrm>
            <a:off x="7765231" y="3951773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 = 0.815</a:t>
            </a:r>
            <a:endParaRPr lang="en-IN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86548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572218" y="-5572217"/>
            <a:ext cx="1047564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11283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Effect of Drugs in the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1222B8-C6E0-4A0C-9272-9AAB297BFBF6}"/>
              </a:ext>
            </a:extLst>
          </p:cNvPr>
          <p:cNvSpPr/>
          <p:nvPr/>
        </p:nvSpPr>
        <p:spPr>
          <a:xfrm>
            <a:off x="8595610" y="1899580"/>
            <a:ext cx="1587623" cy="24322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BDDCFCD-452F-4761-9DAD-6BE5E20AA302}"/>
              </a:ext>
            </a:extLst>
          </p:cNvPr>
          <p:cNvGrpSpPr/>
          <p:nvPr/>
        </p:nvGrpSpPr>
        <p:grpSpPr>
          <a:xfrm>
            <a:off x="450573" y="1133183"/>
            <a:ext cx="11290854" cy="5489107"/>
            <a:chOff x="450572" y="1097672"/>
            <a:chExt cx="11290854" cy="548910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24A9C72-4541-4A57-8909-DCC6287DB97B}"/>
                </a:ext>
              </a:extLst>
            </p:cNvPr>
            <p:cNvGrpSpPr/>
            <p:nvPr/>
          </p:nvGrpSpPr>
          <p:grpSpPr>
            <a:xfrm>
              <a:off x="450572" y="1099768"/>
              <a:ext cx="11290854" cy="5487011"/>
              <a:chOff x="178903" y="1321290"/>
              <a:chExt cx="11118575" cy="5487011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285F6504-FA99-4C30-85B2-543A190867C6}"/>
                  </a:ext>
                </a:extLst>
              </p:cNvPr>
              <p:cNvSpPr/>
              <p:nvPr/>
            </p:nvSpPr>
            <p:spPr>
              <a:xfrm>
                <a:off x="4081670" y="4598503"/>
                <a:ext cx="2014330" cy="2209798"/>
              </a:xfrm>
              <a:prstGeom prst="rect">
                <a:avLst/>
              </a:prstGeom>
              <a:ln w="28575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IN" sz="1600" b="1" i="0" u="none" strike="noStrike" baseline="0" dirty="0">
                    <a:latin typeface="AdvOT555ca9dc.B"/>
                  </a:rPr>
                  <a:t>TNF</a:t>
                </a:r>
                <a:r>
                  <a:rPr lang="en-IN" sz="1600" b="1" i="0" u="none" strike="noStrike" baseline="0" dirty="0">
                    <a:latin typeface="AdvOT8b40f9c2.B+20"/>
                  </a:rPr>
                  <a:t>‐</a:t>
                </a:r>
                <a:r>
                  <a:rPr lang="el-GR" sz="1600" b="1" i="0" u="none" strike="noStrike" baseline="0" dirty="0">
                    <a:latin typeface="AdvOT8b40f9c2.B+03"/>
                  </a:rPr>
                  <a:t>α </a:t>
                </a:r>
                <a:r>
                  <a:rPr lang="en-IN" sz="1600" b="1" i="0" u="none" strike="noStrike" baseline="0" dirty="0">
                    <a:latin typeface="AdvOT555ca9dc.B"/>
                  </a:rPr>
                  <a:t>inhibitors / TNF antagonists</a:t>
                </a:r>
              </a:p>
              <a:p>
                <a:pPr algn="ctr"/>
                <a:r>
                  <a:rPr lang="en-IN" sz="1400" i="0" u="none" strike="noStrike" baseline="0" dirty="0">
                    <a:latin typeface="AdvOT555ca9dc.B"/>
                  </a:rPr>
                  <a:t>Infliximab</a:t>
                </a:r>
              </a:p>
              <a:p>
                <a:pPr algn="ctr"/>
                <a:r>
                  <a:rPr lang="en-IN" sz="1400" dirty="0">
                    <a:latin typeface="AdvOT555ca9dc.B"/>
                  </a:rPr>
                  <a:t>Etanercept </a:t>
                </a:r>
              </a:p>
              <a:p>
                <a:pPr algn="ctr"/>
                <a:r>
                  <a:rPr lang="en-IN" sz="1400" i="0" u="none" strike="noStrike" baseline="0" dirty="0">
                    <a:latin typeface="AdvOT555ca9dc.B"/>
                  </a:rPr>
                  <a:t>Adalimumab</a:t>
                </a:r>
              </a:p>
              <a:p>
                <a:pPr algn="ctr"/>
                <a:r>
                  <a:rPr lang="en-IN" sz="1400" dirty="0">
                    <a:latin typeface="AdvOT555ca9dc.B"/>
                  </a:rPr>
                  <a:t>Certolizumab pegol</a:t>
                </a:r>
              </a:p>
              <a:p>
                <a:pPr algn="ctr"/>
                <a:r>
                  <a:rPr lang="en-IN" sz="1400" i="0" u="none" strike="noStrike" baseline="0" dirty="0">
                    <a:latin typeface="AdvOT555ca9dc.B"/>
                  </a:rPr>
                  <a:t>Golimumab </a:t>
                </a:r>
              </a:p>
              <a:p>
                <a:pPr algn="ctr"/>
                <a:r>
                  <a:rPr lang="en-IN" sz="1400" dirty="0" err="1">
                    <a:latin typeface="AdvOT555ca9dc.B"/>
                  </a:rPr>
                  <a:t>Amjevita</a:t>
                </a:r>
                <a:r>
                  <a:rPr lang="en-IN" sz="1400" dirty="0">
                    <a:latin typeface="AdvOT555ca9dc.B"/>
                  </a:rPr>
                  <a:t> 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AD02EC5-6481-413B-BACA-5C124A15AB92}"/>
                  </a:ext>
                </a:extLst>
              </p:cNvPr>
              <p:cNvSpPr/>
              <p:nvPr/>
            </p:nvSpPr>
            <p:spPr>
              <a:xfrm>
                <a:off x="178904" y="2206489"/>
                <a:ext cx="3316354" cy="2209798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>
                    <a:latin typeface="AdvOT555ca9dc.B"/>
                  </a:rPr>
                  <a:t>Hydroxychloroquine (HCQ)</a:t>
                </a:r>
              </a:p>
              <a:p>
                <a:pPr algn="ctr"/>
                <a:r>
                  <a:rPr lang="en-IN" sz="1400" i="0" u="none" strike="noStrike" baseline="0" dirty="0">
                    <a:latin typeface="AdvOT555ca9dc.B"/>
                  </a:rPr>
                  <a:t>Azathioprine (AZA)</a:t>
                </a:r>
              </a:p>
              <a:p>
                <a:pPr algn="ctr"/>
                <a:r>
                  <a:rPr lang="en-IN" sz="1400" b="0" i="0" u="none" strike="noStrike" baseline="0" dirty="0">
                    <a:latin typeface="AdvOT46dcae81"/>
                  </a:rPr>
                  <a:t>Sulfasalazine (SSZ)</a:t>
                </a:r>
              </a:p>
              <a:p>
                <a:pPr algn="ctr"/>
                <a:r>
                  <a:rPr lang="en-IN" sz="1400" b="0" i="0" u="none" strike="noStrike" baseline="0" dirty="0">
                    <a:latin typeface="AdvOT46dcae81"/>
                  </a:rPr>
                  <a:t>Le</a:t>
                </a:r>
                <a:r>
                  <a:rPr lang="en-IN" sz="1400" b="0" i="0" u="none" strike="noStrike" baseline="0" dirty="0">
                    <a:latin typeface="AdvOT46dcae81+fb"/>
                  </a:rPr>
                  <a:t>fl</a:t>
                </a:r>
                <a:r>
                  <a:rPr lang="en-IN" sz="1400" b="0" i="0" u="none" strike="noStrike" baseline="0" dirty="0">
                    <a:latin typeface="AdvOT46dcae81"/>
                  </a:rPr>
                  <a:t>unomide</a:t>
                </a:r>
              </a:p>
              <a:p>
                <a:pPr algn="ctr"/>
                <a:r>
                  <a:rPr lang="en-IN" sz="1400" b="0" i="0" u="none" strike="noStrike" baseline="0" dirty="0">
                    <a:latin typeface="AdvTT6780a46b"/>
                  </a:rPr>
                  <a:t>Methotrexate (MTX)</a:t>
                </a:r>
              </a:p>
              <a:p>
                <a:pPr algn="ctr"/>
                <a:r>
                  <a:rPr lang="en-IN" sz="1400" dirty="0">
                    <a:latin typeface="AdvTT6780a46b"/>
                  </a:rPr>
                  <a:t>Cyclosporine</a:t>
                </a:r>
              </a:p>
              <a:p>
                <a:pPr algn="ctr"/>
                <a:r>
                  <a:rPr lang="en-IN" sz="1400" b="0" i="0" u="none" strike="noStrike" baseline="0" dirty="0">
                    <a:latin typeface="AdvTT6780a46b"/>
                  </a:rPr>
                  <a:t>Gold salts</a:t>
                </a:r>
              </a:p>
              <a:p>
                <a:pPr algn="ctr"/>
                <a:r>
                  <a:rPr lang="en-IN" sz="1400" dirty="0">
                    <a:latin typeface="AdvTT6780a46b"/>
                  </a:rPr>
                  <a:t>D- penicillamine</a:t>
                </a:r>
              </a:p>
              <a:p>
                <a:pPr algn="ctr"/>
                <a:r>
                  <a:rPr lang="en-IN" sz="1400" b="0" i="0" u="none" strike="noStrike" baseline="0" dirty="0">
                    <a:latin typeface="AdvTT6780a46b"/>
                  </a:rPr>
                  <a:t>Minocycline 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4B94A412-859C-4571-8CB0-4DB75DDFAEE4}"/>
                  </a:ext>
                </a:extLst>
              </p:cNvPr>
              <p:cNvSpPr/>
              <p:nvPr/>
            </p:nvSpPr>
            <p:spPr>
              <a:xfrm>
                <a:off x="6682409" y="4598503"/>
                <a:ext cx="2014328" cy="2209798"/>
              </a:xfrm>
              <a:prstGeom prst="rect">
                <a:avLst/>
              </a:prstGeom>
              <a:ln w="28575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IN" sz="1600" b="1" i="0" u="none" strike="noStrike" baseline="0" dirty="0">
                    <a:latin typeface="AdvOT555ca9dc.B"/>
                  </a:rPr>
                  <a:t>IL‐6 inhibitors</a:t>
                </a:r>
              </a:p>
              <a:p>
                <a:pPr algn="ctr"/>
                <a:r>
                  <a:rPr lang="en-IN" sz="1400" b="0" i="0" u="none" strike="noStrike" baseline="0" dirty="0">
                    <a:latin typeface="AdvTT6780a46b"/>
                  </a:rPr>
                  <a:t>Tocilizumab</a:t>
                </a:r>
              </a:p>
              <a:p>
                <a:pPr algn="ctr"/>
                <a:r>
                  <a:rPr lang="en-IN" sz="1400" dirty="0" err="1">
                    <a:latin typeface="AdvTT6780a46b"/>
                  </a:rPr>
                  <a:t>Sarilumab</a:t>
                </a:r>
                <a:r>
                  <a:rPr lang="en-IN" sz="1400" dirty="0">
                    <a:latin typeface="AdvTT6780a46b"/>
                  </a:rPr>
                  <a:t> </a:t>
                </a:r>
              </a:p>
              <a:p>
                <a:pPr algn="ctr"/>
                <a:r>
                  <a:rPr lang="en-IN" sz="1400" dirty="0" err="1">
                    <a:latin typeface="AdvOT555ca9dc.B"/>
                  </a:rPr>
                  <a:t>Kevzara</a:t>
                </a:r>
                <a:r>
                  <a:rPr lang="en-IN" sz="1400" dirty="0">
                    <a:latin typeface="AdvOT555ca9dc.B"/>
                  </a:rPr>
                  <a:t> 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EA3CFC61-04E8-4DFC-B769-16139CEE676A}"/>
                  </a:ext>
                </a:extLst>
              </p:cNvPr>
              <p:cNvSpPr/>
              <p:nvPr/>
            </p:nvSpPr>
            <p:spPr>
              <a:xfrm>
                <a:off x="9283148" y="2206488"/>
                <a:ext cx="2014329" cy="2209798"/>
              </a:xfrm>
              <a:prstGeom prst="rect">
                <a:avLst/>
              </a:prstGeom>
              <a:ln w="28575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IN" sz="1600" b="1" i="0" u="none" strike="noStrike" baseline="0" dirty="0">
                    <a:latin typeface="AdvOT555ca9dc.B"/>
                  </a:rPr>
                  <a:t>IL‐1 inhibitors</a:t>
                </a:r>
              </a:p>
              <a:p>
                <a:pPr algn="ctr"/>
                <a:r>
                  <a:rPr lang="en-IN" sz="1400" dirty="0">
                    <a:latin typeface="AdvOT555ca9dc.B"/>
                  </a:rPr>
                  <a:t>Anakinra </a:t>
                </a:r>
              </a:p>
              <a:p>
                <a:pPr algn="ctr"/>
                <a:r>
                  <a:rPr lang="en-IN" sz="1400" b="0" i="0" u="none" strike="noStrike" baseline="0" dirty="0">
                    <a:latin typeface="AdvTT6780a46b"/>
                  </a:rPr>
                  <a:t>Rilonacept</a:t>
                </a:r>
                <a:endParaRPr lang="en-IN" sz="1400" b="0" i="0" u="none" strike="noStrike" baseline="0" dirty="0">
                  <a:latin typeface="AdvOT555ca9dc.B"/>
                </a:endParaRPr>
              </a:p>
              <a:p>
                <a:pPr algn="ctr"/>
                <a:r>
                  <a:rPr lang="en-IN" sz="1400" b="0" i="0" u="none" strike="noStrike" baseline="0" dirty="0">
                    <a:latin typeface="AdvTT6780a46b"/>
                  </a:rPr>
                  <a:t>Canakinumab</a:t>
                </a:r>
                <a:endParaRPr lang="en-IN" sz="1400" dirty="0">
                  <a:latin typeface="AdvOT555ca9dc.B"/>
                </a:endParaRPr>
              </a:p>
              <a:p>
                <a:pPr algn="ctr"/>
                <a:endParaRPr lang="en-IN" sz="1600" dirty="0">
                  <a:latin typeface="AdvOT555ca9dc.B"/>
                </a:endParaRPr>
              </a:p>
              <a:p>
                <a:pPr algn="ctr"/>
                <a:r>
                  <a:rPr lang="en-IN" sz="1600" b="1" i="0" u="none" strike="noStrike" baseline="0" dirty="0">
                    <a:latin typeface="AdvOT555ca9dc.B"/>
                  </a:rPr>
                  <a:t>IL‐17 inhibitors</a:t>
                </a:r>
              </a:p>
              <a:p>
                <a:pPr algn="ctr"/>
                <a:r>
                  <a:rPr lang="en-IN" sz="1400" dirty="0">
                    <a:latin typeface="AdvOT555ca9dc.B"/>
                  </a:rPr>
                  <a:t>Secukinumab</a:t>
                </a:r>
              </a:p>
              <a:p>
                <a:pPr algn="ctr"/>
                <a:r>
                  <a:rPr lang="en-IN" sz="1400" dirty="0">
                    <a:latin typeface="AdvOT555ca9dc.B"/>
                  </a:rPr>
                  <a:t> </a:t>
                </a:r>
                <a:r>
                  <a:rPr lang="en-IN" sz="1400" dirty="0" err="1">
                    <a:latin typeface="AdvOT555ca9dc.B"/>
                  </a:rPr>
                  <a:t>Ixekizumab</a:t>
                </a:r>
                <a:endParaRPr lang="en-IN" sz="1400" dirty="0">
                  <a:latin typeface="AdvOT555ca9dc.B"/>
                </a:endParaRPr>
              </a:p>
              <a:p>
                <a:pPr algn="ctr"/>
                <a:r>
                  <a:rPr kumimoji="0" lang="en-IN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IN-Bold"/>
                    <a:ea typeface="+mn-ea"/>
                    <a:cs typeface="+mn-cs"/>
                  </a:rPr>
                  <a:t>Brodalumab</a:t>
                </a:r>
                <a:endParaRPr lang="en-IN" sz="1400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BD293349-453A-47E3-BBBE-1296AF564AF1}"/>
                  </a:ext>
                </a:extLst>
              </p:cNvPr>
              <p:cNvSpPr/>
              <p:nvPr/>
            </p:nvSpPr>
            <p:spPr>
              <a:xfrm>
                <a:off x="4081670" y="2206488"/>
                <a:ext cx="2014330" cy="2209798"/>
              </a:xfrm>
              <a:prstGeom prst="rect">
                <a:avLst/>
              </a:prstGeom>
              <a:ln w="28575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IN" sz="1600" b="1" i="0" u="none" strike="noStrike" baseline="0" dirty="0">
                    <a:latin typeface="AdvOT555ca9dc.B"/>
                  </a:rPr>
                  <a:t>T cell Costimulation blockers</a:t>
                </a:r>
              </a:p>
              <a:p>
                <a:pPr algn="ctr"/>
                <a:r>
                  <a:rPr lang="en-IN" sz="1400" dirty="0">
                    <a:latin typeface="AdvOT555ca9dc.B"/>
                  </a:rPr>
                  <a:t>Abatacept </a:t>
                </a:r>
              </a:p>
              <a:p>
                <a:pPr algn="ctr"/>
                <a:r>
                  <a:rPr lang="en-IN" sz="1400" b="0" i="0" u="none" strike="noStrike" baseline="0" dirty="0" err="1">
                    <a:latin typeface="AdvTT6780a46b"/>
                  </a:rPr>
                  <a:t>Belatacept</a:t>
                </a:r>
                <a:endParaRPr lang="en-IN" sz="1400" dirty="0">
                  <a:latin typeface="AdvOT555ca9dc.B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196C080-87D5-4930-9EBE-163EA98B5D81}"/>
                  </a:ext>
                </a:extLst>
              </p:cNvPr>
              <p:cNvSpPr/>
              <p:nvPr/>
            </p:nvSpPr>
            <p:spPr>
              <a:xfrm>
                <a:off x="6682409" y="2206489"/>
                <a:ext cx="2014330" cy="2209798"/>
              </a:xfrm>
              <a:prstGeom prst="rect">
                <a:avLst/>
              </a:prstGeom>
              <a:ln w="28575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i="0" u="none" strike="noStrike" baseline="0" dirty="0">
                    <a:latin typeface="AdvOT555ca9dc.B"/>
                  </a:rPr>
                  <a:t>Anti‐B‐cell agents / </a:t>
                </a:r>
              </a:p>
              <a:p>
                <a:pPr algn="ctr"/>
                <a:r>
                  <a:rPr lang="en-US" sz="1600" b="1" i="0" u="none" strike="noStrike" baseline="0" dirty="0">
                    <a:latin typeface="AdvOT555ca9dc.B"/>
                  </a:rPr>
                  <a:t>B cell depletion</a:t>
                </a:r>
              </a:p>
              <a:p>
                <a:pPr algn="ctr"/>
                <a:r>
                  <a:rPr lang="en-US" sz="1400" dirty="0">
                    <a:latin typeface="AdvOT555ca9dc.B"/>
                  </a:rPr>
                  <a:t>Rituximab</a:t>
                </a:r>
              </a:p>
              <a:p>
                <a:pPr algn="ctr"/>
                <a:r>
                  <a:rPr lang="en-US" sz="1400" dirty="0" err="1">
                    <a:latin typeface="AdvOT555ca9dc.B"/>
                  </a:rPr>
                  <a:t>Belatacept</a:t>
                </a:r>
                <a:r>
                  <a:rPr lang="en-US" sz="1400" dirty="0">
                    <a:latin typeface="AdvOT555ca9dc.B"/>
                  </a:rPr>
                  <a:t> </a:t>
                </a:r>
              </a:p>
              <a:p>
                <a:pPr algn="ctr"/>
                <a:r>
                  <a:rPr lang="en-US" sz="1400" i="0" u="none" strike="noStrike" baseline="0" dirty="0" err="1">
                    <a:latin typeface="AdvOT555ca9dc.B"/>
                  </a:rPr>
                  <a:t>Truxima</a:t>
                </a:r>
                <a:r>
                  <a:rPr lang="en-US" sz="1400" i="0" u="none" strike="noStrike" baseline="0" dirty="0">
                    <a:latin typeface="AdvOT555ca9dc.B"/>
                  </a:rPr>
                  <a:t> </a:t>
                </a:r>
              </a:p>
              <a:p>
                <a:pPr algn="ctr"/>
                <a:r>
                  <a:rPr lang="en-US" sz="1400" dirty="0" err="1">
                    <a:latin typeface="AdvOT555ca9dc.B"/>
                  </a:rPr>
                  <a:t>Rixathon</a:t>
                </a:r>
                <a:endParaRPr lang="en-US" sz="1400" dirty="0">
                  <a:latin typeface="AdvOT555ca9dc.B"/>
                </a:endParaRPr>
              </a:p>
              <a:p>
                <a:pPr algn="ctr"/>
                <a:r>
                  <a:rPr lang="en-IN" sz="1400" b="0" i="0" u="none" strike="noStrike" baseline="0" dirty="0">
                    <a:latin typeface="AdvTT6780a46b"/>
                  </a:rPr>
                  <a:t>Atacicept</a:t>
                </a:r>
              </a:p>
              <a:p>
                <a:pPr algn="ctr"/>
                <a:r>
                  <a:rPr lang="en-IN" sz="1400" b="0" i="0" u="none" strike="noStrike" baseline="0" dirty="0">
                    <a:latin typeface="AdvTT6780a46b"/>
                  </a:rPr>
                  <a:t>Tabalumab</a:t>
                </a:r>
                <a:r>
                  <a:rPr lang="en-US" sz="1400" dirty="0">
                    <a:latin typeface="AdvOT555ca9dc.B"/>
                  </a:rPr>
                  <a:t> </a:t>
                </a:r>
              </a:p>
              <a:p>
                <a:pPr algn="ctr"/>
                <a:r>
                  <a:rPr lang="en-US" sz="1400" i="0" u="none" strike="noStrike" baseline="0" dirty="0">
                    <a:latin typeface="AdvOT555ca9dc.B"/>
                  </a:rPr>
                  <a:t>Ofatumumab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32CE015-D45B-472C-B9F2-BA5E21E4CAF5}"/>
                  </a:ext>
                </a:extLst>
              </p:cNvPr>
              <p:cNvSpPr/>
              <p:nvPr/>
            </p:nvSpPr>
            <p:spPr>
              <a:xfrm>
                <a:off x="9283148" y="4598503"/>
                <a:ext cx="2014330" cy="2209798"/>
              </a:xfrm>
              <a:prstGeom prst="rect">
                <a:avLst/>
              </a:prstGeom>
              <a:ln w="28575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i="0" u="none" strike="noStrike" baseline="0" dirty="0">
                    <a:latin typeface="AdvOT555ca9dc.B"/>
                  </a:rPr>
                  <a:t>Janus‐activated kinase (JAK) inhibitors</a:t>
                </a:r>
              </a:p>
              <a:p>
                <a:pPr algn="ctr"/>
                <a:r>
                  <a:rPr lang="en-IN" sz="1400" dirty="0">
                    <a:latin typeface="AdvOT555ca9dc.B"/>
                  </a:rPr>
                  <a:t>Tofacitinib </a:t>
                </a:r>
              </a:p>
              <a:p>
                <a:pPr algn="ctr"/>
                <a:r>
                  <a:rPr lang="en-IN" sz="1400" dirty="0" err="1">
                    <a:latin typeface="AdvOT555ca9dc.B"/>
                  </a:rPr>
                  <a:t>Baricitinib</a:t>
                </a:r>
                <a:r>
                  <a:rPr lang="en-IN" sz="1400" dirty="0">
                    <a:latin typeface="AdvOT555ca9dc.B"/>
                  </a:rPr>
                  <a:t> (Olumiant)</a:t>
                </a:r>
              </a:p>
              <a:p>
                <a:pPr algn="ctr"/>
                <a:r>
                  <a:rPr lang="en-IN" sz="1400" dirty="0">
                    <a:latin typeface="AdvOT555ca9dc.B"/>
                  </a:rPr>
                  <a:t>Upadacitinib </a:t>
                </a:r>
                <a:r>
                  <a:rPr lang="en-IN" sz="1400" b="0" i="0" u="none" strike="noStrike" baseline="0" dirty="0">
                    <a:latin typeface="CIDFont+F1"/>
                  </a:rPr>
                  <a:t>(</a:t>
                </a:r>
                <a:r>
                  <a:rPr lang="en-IN" sz="1400" b="0" i="0" u="none" strike="noStrike" baseline="0" dirty="0" err="1">
                    <a:latin typeface="CIDFont+F1"/>
                  </a:rPr>
                  <a:t>Xenleta</a:t>
                </a:r>
                <a:r>
                  <a:rPr lang="en-IN" sz="1400" b="0" i="0" u="none" strike="noStrike" baseline="0" dirty="0">
                    <a:latin typeface="CIDFont+F1"/>
                  </a:rPr>
                  <a:t>)</a:t>
                </a:r>
                <a:r>
                  <a:rPr lang="en-IN" sz="1400" dirty="0">
                    <a:latin typeface="AdvOT555ca9dc.B"/>
                  </a:rPr>
                  <a:t>  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DF6483A-1F6A-483B-9329-B1B4EA153214}"/>
                  </a:ext>
                </a:extLst>
              </p:cNvPr>
              <p:cNvSpPr/>
              <p:nvPr/>
            </p:nvSpPr>
            <p:spPr>
              <a:xfrm>
                <a:off x="178903" y="4598503"/>
                <a:ext cx="3316355" cy="2209798"/>
              </a:xfrm>
              <a:prstGeom prst="rect">
                <a:avLst/>
              </a:prstGeom>
              <a:ln w="28575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IN" sz="1600" b="1" dirty="0"/>
                  <a:t>OTHER BIOLOGICS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1400" dirty="0"/>
                  <a:t>Quinazoline: VEGF inhibitor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1400" dirty="0"/>
                  <a:t>CSF inhibitors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1400" dirty="0" err="1"/>
                  <a:t>Pralia</a:t>
                </a:r>
                <a:r>
                  <a:rPr lang="en-IN" sz="1400" dirty="0"/>
                  <a:t>: RANKL Ab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1400" dirty="0"/>
                  <a:t>Denosumab: osteoclast differentiation factor and RANKL inhibitor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1400" dirty="0"/>
                  <a:t>Analgesics: Acetaminophen, tramadol, codeine, opiates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1400" b="0" i="0" u="none" strike="noStrike" baseline="0" dirty="0">
                    <a:latin typeface="AdvTT6780a46b"/>
                  </a:rPr>
                  <a:t>Mavrilimumab: GM-CSF inhibitor</a:t>
                </a:r>
                <a:endParaRPr lang="en-IN" sz="1400" dirty="0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02E441F0-F87A-4ACE-8037-B9DE9397C77D}"/>
                  </a:ext>
                </a:extLst>
              </p:cNvPr>
              <p:cNvSpPr/>
              <p:nvPr/>
            </p:nvSpPr>
            <p:spPr>
              <a:xfrm>
                <a:off x="4081670" y="1321290"/>
                <a:ext cx="7215807" cy="622852"/>
              </a:xfrm>
              <a:prstGeom prst="roundRect">
                <a:avLst/>
              </a:prstGeom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IN" sz="1600" b="1" dirty="0"/>
                  <a:t>BIOLOGICS</a:t>
                </a:r>
              </a:p>
            </p:txBody>
          </p:sp>
        </p:grp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76E24827-BCAF-43F8-B5F4-914B4870B460}"/>
                </a:ext>
              </a:extLst>
            </p:cNvPr>
            <p:cNvSpPr/>
            <p:nvPr/>
          </p:nvSpPr>
          <p:spPr>
            <a:xfrm>
              <a:off x="450572" y="1097672"/>
              <a:ext cx="3367740" cy="622852"/>
            </a:xfrm>
            <a:prstGeom prst="roundRect">
              <a:avLst/>
            </a:prstGeom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sz="1600" b="1" i="0" u="none" strike="noStrike" baseline="0" dirty="0">
                  <a:latin typeface="AdvOT555ca9dc.B"/>
                </a:rPr>
                <a:t>SMALL SYNTHETIC MOLECULES / </a:t>
              </a:r>
            </a:p>
            <a:p>
              <a:pPr algn="ctr"/>
              <a:r>
                <a:rPr lang="en-IN" sz="1600" b="1" i="0" u="none" strike="noStrike" baseline="0" dirty="0">
                  <a:latin typeface="AdvOT555ca9dc.B"/>
                </a:rPr>
                <a:t>NON BIOLOGICS AGENTS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92410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Pharmacokinetics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1222B8-C6E0-4A0C-9272-9AAB297BFBF6}"/>
              </a:ext>
            </a:extLst>
          </p:cNvPr>
          <p:cNvSpPr/>
          <p:nvPr/>
        </p:nvSpPr>
        <p:spPr>
          <a:xfrm>
            <a:off x="8595610" y="1899580"/>
            <a:ext cx="1587623" cy="24322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D90437-1508-4FF5-B9AE-6F8D11D00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495" y="1903288"/>
            <a:ext cx="9686925" cy="32289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614BC8-768F-4D62-BC45-A1430BAAD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250" y="5090092"/>
            <a:ext cx="5267325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8343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Pharmacokinetics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1222B8-C6E0-4A0C-9272-9AAB297BFBF6}"/>
              </a:ext>
            </a:extLst>
          </p:cNvPr>
          <p:cNvSpPr/>
          <p:nvPr/>
        </p:nvSpPr>
        <p:spPr>
          <a:xfrm>
            <a:off x="8595610" y="1899580"/>
            <a:ext cx="1587623" cy="24322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DCEDEC-8BFA-43AA-8CFB-128F0A150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27" y="1582246"/>
            <a:ext cx="5189668" cy="26527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C48BA8-FA46-44F7-9B26-A0AA1BD4D2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0" r="5903" b="47993"/>
          <a:stretch/>
        </p:blipFill>
        <p:spPr>
          <a:xfrm>
            <a:off x="5171437" y="1897591"/>
            <a:ext cx="6848346" cy="20220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5FF396-ED9D-4945-827F-F5B0F9897FDB}"/>
              </a:ext>
            </a:extLst>
          </p:cNvPr>
          <p:cNvSpPr txBox="1"/>
          <p:nvPr/>
        </p:nvSpPr>
        <p:spPr>
          <a:xfrm>
            <a:off x="7424377" y="1836301"/>
            <a:ext cx="2710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Central Compartment</a:t>
            </a:r>
            <a:endParaRPr lang="en-IN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5BA5EB-B6F5-4DEF-B81D-75B865BEA77C}"/>
              </a:ext>
            </a:extLst>
          </p:cNvPr>
          <p:cNvSpPr txBox="1"/>
          <p:nvPr/>
        </p:nvSpPr>
        <p:spPr>
          <a:xfrm>
            <a:off x="4628999" y="4158083"/>
            <a:ext cx="2795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Effect Compartment</a:t>
            </a:r>
            <a:endParaRPr lang="en-IN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9A1809-94E4-4710-8D74-1BE9BFA10850}"/>
              </a:ext>
            </a:extLst>
          </p:cNvPr>
          <p:cNvSpPr txBox="1"/>
          <p:nvPr/>
        </p:nvSpPr>
        <p:spPr>
          <a:xfrm>
            <a:off x="7101720" y="1406415"/>
            <a:ext cx="3700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IV injection 2 Compartment PK</a:t>
            </a:r>
            <a:endParaRPr lang="en-IN" b="1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79D6AE0-2101-4C0F-9BE8-31E0E397B6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84"/>
          <a:stretch/>
        </p:blipFill>
        <p:spPr>
          <a:xfrm>
            <a:off x="1633452" y="4558310"/>
            <a:ext cx="8141158" cy="196917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2977A8-A26B-47C9-A0FA-FAD456018BAB}"/>
              </a:ext>
            </a:extLst>
          </p:cNvPr>
          <p:cNvSpPr txBox="1"/>
          <p:nvPr/>
        </p:nvSpPr>
        <p:spPr>
          <a:xfrm>
            <a:off x="7991732" y="3560961"/>
            <a:ext cx="2795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(days)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92C9F3-31FE-4D69-835F-6AC670499441}"/>
              </a:ext>
            </a:extLst>
          </p:cNvPr>
          <p:cNvSpPr txBox="1"/>
          <p:nvPr/>
        </p:nvSpPr>
        <p:spPr>
          <a:xfrm>
            <a:off x="5704031" y="7492373"/>
            <a:ext cx="2795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(days)</a:t>
            </a:r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F752B5-6BD5-4C63-9A0F-A6F39B755520}"/>
              </a:ext>
            </a:extLst>
          </p:cNvPr>
          <p:cNvSpPr txBox="1"/>
          <p:nvPr/>
        </p:nvSpPr>
        <p:spPr>
          <a:xfrm>
            <a:off x="4965927" y="6126160"/>
            <a:ext cx="2795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(days)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53834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E269B13-1A66-4900-BFA2-98D9EEB82019}"/>
              </a:ext>
            </a:extLst>
          </p:cNvPr>
          <p:cNvSpPr txBox="1"/>
          <p:nvPr/>
        </p:nvSpPr>
        <p:spPr>
          <a:xfrm>
            <a:off x="1289482" y="375471"/>
            <a:ext cx="883106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Tocilizumab</a:t>
            </a:r>
            <a:endParaRPr lang="en-IN" dirty="0"/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49AE99AF-22DC-4721-9B4E-B1D6CDFE9A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7499363"/>
              </p:ext>
            </p:extLst>
          </p:nvPr>
        </p:nvGraphicFramePr>
        <p:xfrm>
          <a:off x="1477392" y="1176947"/>
          <a:ext cx="4060498" cy="5167000"/>
        </p:xfrm>
        <a:graphic>
          <a:graphicData uri="http://schemas.openxmlformats.org/drawingml/2006/table">
            <a:tbl>
              <a:tblPr firstRow="1" firstCol="1" bandRow="1"/>
              <a:tblGrid>
                <a:gridCol w="2887675">
                  <a:extLst>
                    <a:ext uri="{9D8B030D-6E8A-4147-A177-3AD203B41FA5}">
                      <a16:colId xmlns:a16="http://schemas.microsoft.com/office/drawing/2014/main" val="3363368022"/>
                    </a:ext>
                  </a:extLst>
                </a:gridCol>
                <a:gridCol w="1172823">
                  <a:extLst>
                    <a:ext uri="{9D8B030D-6E8A-4147-A177-3AD203B41FA5}">
                      <a16:colId xmlns:a16="http://schemas.microsoft.com/office/drawing/2014/main" val="34591953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Parameter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Estimate</a:t>
                      </a:r>
                      <a:endParaRPr lang="en-IN" sz="20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102311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Fixed Effect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79294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Ka, /day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0.156</a:t>
                      </a:r>
                      <a:endParaRPr lang="en-IN" sz="20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74894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F</a:t>
                      </a:r>
                      <a:endParaRPr lang="en-IN" sz="20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0.745</a:t>
                      </a:r>
                      <a:endParaRPr lang="en-IN" sz="20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5154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CL , L/day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0.3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36575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Vc, L</a:t>
                      </a:r>
                      <a:endParaRPr lang="en-IN" sz="20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3.5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9709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Q , L</a:t>
                      </a:r>
                      <a:endParaRPr lang="en-IN" sz="20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0.2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55341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Vp, L</a:t>
                      </a:r>
                      <a:endParaRPr lang="en-IN" sz="20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2.9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2527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VM, mg/day,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7.5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28415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KM, </a:t>
                      </a:r>
                      <a:r>
                        <a:rPr lang="en-US" sz="2000" kern="100" dirty="0" err="1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μg</a:t>
                      </a: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/mL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2.7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519618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6627D80-E33F-4586-817D-61E9D0C4195B}"/>
              </a:ext>
            </a:extLst>
          </p:cNvPr>
          <p:cNvSpPr txBox="1"/>
          <p:nvPr/>
        </p:nvSpPr>
        <p:spPr>
          <a:xfrm>
            <a:off x="6418556" y="6384748"/>
            <a:ext cx="5699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https://www.ncbi.nlm.nih.gov/pmc/articles/PMC3908364/</a:t>
            </a:r>
          </a:p>
        </p:txBody>
      </p:sp>
    </p:spTree>
    <p:extLst>
      <p:ext uri="{BB962C8B-B14F-4D97-AF65-F5344CB8AC3E}">
        <p14:creationId xmlns:p14="http://schemas.microsoft.com/office/powerpoint/2010/main" val="30613172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F02673C-1264-45C5-9D1B-3557268CA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328" y="1783857"/>
            <a:ext cx="6576133" cy="4932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ABB975-EDC4-4180-B816-8A48F33BD4BB}"/>
              </a:ext>
            </a:extLst>
          </p:cNvPr>
          <p:cNvSpPr txBox="1"/>
          <p:nvPr/>
        </p:nvSpPr>
        <p:spPr>
          <a:xfrm>
            <a:off x="1289482" y="375471"/>
            <a:ext cx="883106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Tocilizumab – </a:t>
            </a:r>
            <a:br>
              <a:rPr lang="en-US" sz="3000" b="1" dirty="0"/>
            </a:br>
            <a: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Weight &lt;100 kg: 162 mg SC every other week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59658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764334-D455-4B45-89D9-E4FBF0579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971" y="1417190"/>
            <a:ext cx="7905511" cy="4335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045F37-588D-470E-8293-C66DE520929D}"/>
              </a:ext>
            </a:extLst>
          </p:cNvPr>
          <p:cNvSpPr txBox="1"/>
          <p:nvPr/>
        </p:nvSpPr>
        <p:spPr>
          <a:xfrm>
            <a:off x="801210" y="387891"/>
            <a:ext cx="883106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Tocilizumab – DAS Score </a:t>
            </a:r>
            <a:br>
              <a:rPr lang="en-US" sz="3000" b="1" dirty="0"/>
            </a:b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277305-4F13-44EB-B348-66BF5F13B8DF}"/>
              </a:ext>
            </a:extLst>
          </p:cNvPr>
          <p:cNvSpPr txBox="1"/>
          <p:nvPr/>
        </p:nvSpPr>
        <p:spPr>
          <a:xfrm>
            <a:off x="6418556" y="6384748"/>
            <a:ext cx="5699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https://www.ncbi.nlm.nih.gov/pmc/articles/PMC3908364/</a:t>
            </a:r>
          </a:p>
        </p:txBody>
      </p:sp>
    </p:spTree>
    <p:extLst>
      <p:ext uri="{BB962C8B-B14F-4D97-AF65-F5344CB8AC3E}">
        <p14:creationId xmlns:p14="http://schemas.microsoft.com/office/powerpoint/2010/main" val="10200660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7811475-93F0-40CE-93E1-BD44D6637AD3}"/>
              </a:ext>
            </a:extLst>
          </p:cNvPr>
          <p:cNvSpPr txBox="1"/>
          <p:nvPr/>
        </p:nvSpPr>
        <p:spPr>
          <a:xfrm>
            <a:off x="1289482" y="375471"/>
            <a:ext cx="883106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Tocilizumab – </a:t>
            </a:r>
            <a:br>
              <a:rPr lang="en-US" sz="3000" b="1" dirty="0"/>
            </a:br>
            <a: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Weight &lt;100 kg: 162 mg SC every other week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084DC8-34F3-4597-8D86-95BFF0723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9658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143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E695AD-19AF-4152-9527-D5BDBFB58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163" y="2839515"/>
            <a:ext cx="4260858" cy="191004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8629DFB-33CF-4DDC-903A-F3BCBED95516}"/>
              </a:ext>
            </a:extLst>
          </p:cNvPr>
          <p:cNvSpPr/>
          <p:nvPr/>
        </p:nvSpPr>
        <p:spPr>
          <a:xfrm rot="16200000">
            <a:off x="5567778" y="-5567778"/>
            <a:ext cx="1056443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ACFADE9-497A-4728-8A73-DF2408EDA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594" y="-84752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Diseased 							Healthy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212A25-DEC3-456E-9E30-496348E8E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78" y="1751691"/>
            <a:ext cx="7340141" cy="436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090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55305-1F46-4855-985B-DC4587288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Infliximab</a:t>
            </a:r>
            <a:endParaRPr lang="en-IN" b="1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10C1EB1-D1BB-4CD2-AE1A-8D6A42EF4DF0}"/>
              </a:ext>
            </a:extLst>
          </p:cNvPr>
          <p:cNvGraphicFramePr>
            <a:graphicFrameLocks/>
          </p:cNvGraphicFramePr>
          <p:nvPr/>
        </p:nvGraphicFramePr>
        <p:xfrm>
          <a:off x="838200" y="1325875"/>
          <a:ext cx="4060498" cy="3100200"/>
        </p:xfrm>
        <a:graphic>
          <a:graphicData uri="http://schemas.openxmlformats.org/drawingml/2006/table">
            <a:tbl>
              <a:tblPr firstRow="1" firstCol="1" bandRow="1"/>
              <a:tblGrid>
                <a:gridCol w="2887675">
                  <a:extLst>
                    <a:ext uri="{9D8B030D-6E8A-4147-A177-3AD203B41FA5}">
                      <a16:colId xmlns:a16="http://schemas.microsoft.com/office/drawing/2014/main" val="3363368022"/>
                    </a:ext>
                  </a:extLst>
                </a:gridCol>
                <a:gridCol w="1172823">
                  <a:extLst>
                    <a:ext uri="{9D8B030D-6E8A-4147-A177-3AD203B41FA5}">
                      <a16:colId xmlns:a16="http://schemas.microsoft.com/office/drawing/2014/main" val="34591953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Parameter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Estimate</a:t>
                      </a:r>
                      <a:endParaRPr lang="en-IN" sz="20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102311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Fixed Effect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79294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CL , L/day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0.456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36575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Vc, L</a:t>
                      </a:r>
                      <a:endParaRPr lang="en-IN" sz="20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2.3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9709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Q , L/day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4.32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55341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 err="1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Vp</a:t>
                      </a: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, L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3.6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25274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122E219-C617-4F9A-8320-4B72E6C49C25}"/>
              </a:ext>
            </a:extLst>
          </p:cNvPr>
          <p:cNvSpPr txBox="1"/>
          <p:nvPr/>
        </p:nvSpPr>
        <p:spPr>
          <a:xfrm>
            <a:off x="5797118" y="6400800"/>
            <a:ext cx="6215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https://bpspubs.onlinelibrary.wiley.com/doi/10.1111/bcp.12313</a:t>
            </a:r>
          </a:p>
        </p:txBody>
      </p:sp>
    </p:spTree>
    <p:extLst>
      <p:ext uri="{BB962C8B-B14F-4D97-AF65-F5344CB8AC3E}">
        <p14:creationId xmlns:p14="http://schemas.microsoft.com/office/powerpoint/2010/main" val="1385575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3959D0-19CB-46AA-8A6E-33359FBD9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801" y="1357729"/>
            <a:ext cx="6389704" cy="479227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349541B-02B5-4020-BE67-A8977A075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144"/>
            <a:ext cx="10515600" cy="1491448"/>
          </a:xfrm>
        </p:spPr>
        <p:txBody>
          <a:bodyPr>
            <a:normAutofit fontScale="90000"/>
          </a:bodyPr>
          <a:lstStyle/>
          <a:p>
            <a:r>
              <a:rPr lang="en-US" sz="3000" b="1" dirty="0"/>
              <a:t>Infliximab – </a:t>
            </a:r>
            <a:br>
              <a:rPr lang="en-US" sz="3000" b="1" dirty="0"/>
            </a:br>
            <a: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3.6 mg/kg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3.6 mg/kg for 70 kg = 252 mg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sz="3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BB3745-35C7-43B4-92F2-1447669825C7}"/>
              </a:ext>
            </a:extLst>
          </p:cNvPr>
          <p:cNvSpPr txBox="1"/>
          <p:nvPr/>
        </p:nvSpPr>
        <p:spPr>
          <a:xfrm>
            <a:off x="5797118" y="6426524"/>
            <a:ext cx="6215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https://bpspubs.onlinelibrary.wiley.com/doi/10.1111/bcp.12313</a:t>
            </a:r>
          </a:p>
        </p:txBody>
      </p:sp>
    </p:spTree>
    <p:extLst>
      <p:ext uri="{BB962C8B-B14F-4D97-AF65-F5344CB8AC3E}">
        <p14:creationId xmlns:p14="http://schemas.microsoft.com/office/powerpoint/2010/main" val="10377604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C44DDB0-A164-465D-9B91-CD7682912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144"/>
            <a:ext cx="10515600" cy="1491448"/>
          </a:xfrm>
        </p:spPr>
        <p:txBody>
          <a:bodyPr>
            <a:normAutofit fontScale="90000"/>
          </a:bodyPr>
          <a:lstStyle/>
          <a:p>
            <a:r>
              <a:rPr lang="en-US" sz="3000" b="1" dirty="0"/>
              <a:t>Infliximab – </a:t>
            </a:r>
            <a:br>
              <a:rPr lang="en-US" sz="3000" b="1" dirty="0"/>
            </a:br>
            <a: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3 mg/kg IV at 0, 2, and 6 weeks, THEN q8Weeks thereafter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3mg/kg for 70 kg = 210 mg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sz="30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FB37F2-A240-4CDA-A729-FF4196FE4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136" y="1739469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262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216B76-A163-4C81-8D13-9D3AFCBCA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4"/>
            <a:ext cx="12192000" cy="59436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A2DCD6D-14CF-4E45-BCEE-76DD7DD79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144"/>
            <a:ext cx="10515600" cy="1491448"/>
          </a:xfrm>
        </p:spPr>
        <p:txBody>
          <a:bodyPr>
            <a:normAutofit fontScale="90000"/>
          </a:bodyPr>
          <a:lstStyle/>
          <a:p>
            <a:r>
              <a:rPr lang="en-US" sz="3000" b="1" dirty="0"/>
              <a:t>Infliximab – </a:t>
            </a:r>
            <a:br>
              <a:rPr lang="en-US" sz="3000" b="1" dirty="0"/>
            </a:br>
            <a: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3 mg/kg IV at 0, 2, and 6 weeks, THEN q8Weeks thereafter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3mg/kg for 70 kg = 210 mg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sz="3000" b="1" dirty="0"/>
          </a:p>
        </p:txBody>
      </p:sp>
    </p:spTree>
    <p:extLst>
      <p:ext uri="{BB962C8B-B14F-4D97-AF65-F5344CB8AC3E}">
        <p14:creationId xmlns:p14="http://schemas.microsoft.com/office/powerpoint/2010/main" val="31436806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DBA7A103-7739-4306-A42A-676260F4F0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7926551"/>
              </p:ext>
            </p:extLst>
          </p:nvPr>
        </p:nvGraphicFramePr>
        <p:xfrm>
          <a:off x="1411479" y="1762666"/>
          <a:ext cx="5421887" cy="4133600"/>
        </p:xfrm>
        <a:graphic>
          <a:graphicData uri="http://schemas.openxmlformats.org/drawingml/2006/table">
            <a:tbl>
              <a:tblPr firstRow="1" firstCol="1" bandRow="1"/>
              <a:tblGrid>
                <a:gridCol w="3855844">
                  <a:extLst>
                    <a:ext uri="{9D8B030D-6E8A-4147-A177-3AD203B41FA5}">
                      <a16:colId xmlns:a16="http://schemas.microsoft.com/office/drawing/2014/main" val="3363368022"/>
                    </a:ext>
                  </a:extLst>
                </a:gridCol>
                <a:gridCol w="1566043">
                  <a:extLst>
                    <a:ext uri="{9D8B030D-6E8A-4147-A177-3AD203B41FA5}">
                      <a16:colId xmlns:a16="http://schemas.microsoft.com/office/drawing/2014/main" val="3459195388"/>
                    </a:ext>
                  </a:extLst>
                </a:gridCol>
              </a:tblGrid>
              <a:tr h="388621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Parameter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sz="2000" b="1" kern="1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Estimate</a:t>
                      </a:r>
                      <a:endParaRPr lang="en-IN" sz="20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102311"/>
                  </a:ext>
                </a:extLst>
              </a:tr>
              <a:tr h="388621">
                <a:tc gridSpan="2"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Fixed Effect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7929466"/>
                  </a:ext>
                </a:extLst>
              </a:tr>
              <a:tr h="388621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CL , L/day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0.4896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3657530"/>
                  </a:ext>
                </a:extLst>
              </a:tr>
              <a:tr h="388621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Vc, L</a:t>
                      </a:r>
                      <a:endParaRPr lang="en-IN" sz="20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3.27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970999"/>
                  </a:ext>
                </a:extLst>
              </a:tr>
              <a:tr h="388621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Q , L/day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0.636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5534178"/>
                  </a:ext>
                </a:extLst>
              </a:tr>
              <a:tr h="25835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 err="1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Vp</a:t>
                      </a: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, L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4.26 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252743"/>
                  </a:ext>
                </a:extLst>
              </a:tr>
              <a:tr h="25835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 , /day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IN" sz="20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0.0732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8042266"/>
                  </a:ext>
                </a:extLst>
              </a:tr>
              <a:tr h="258350">
                <a:tc>
                  <a:txBody>
                    <a:bodyPr/>
                    <a:lstStyle/>
                    <a:p>
                      <a:pPr marL="182880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.805</a:t>
                      </a:r>
                      <a:endParaRPr lang="en-IN" sz="20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601596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96A375F-6053-47CB-8787-82AAB6AC04A8}"/>
              </a:ext>
            </a:extLst>
          </p:cNvPr>
          <p:cNvSpPr txBox="1"/>
          <p:nvPr/>
        </p:nvSpPr>
        <p:spPr>
          <a:xfrm>
            <a:off x="730188" y="230035"/>
            <a:ext cx="883106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Abatacept – </a:t>
            </a:r>
            <a:br>
              <a:rPr lang="en-US" sz="3000" b="1" dirty="0"/>
            </a:br>
            <a:r>
              <a:rPr lang="en-IN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125 mg SC </a:t>
            </a:r>
            <a:r>
              <a:rPr lang="en-IN" sz="1800" b="0" i="0" u="none" strike="noStrike" baseline="0" dirty="0" err="1">
                <a:solidFill>
                  <a:srgbClr val="028009"/>
                </a:solidFill>
                <a:latin typeface="Courier New" panose="02070309020205020404" pitchFamily="49" charset="0"/>
              </a:rPr>
              <a:t>qWeek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CC5C77-5B5C-400D-AE75-4FA856276386}"/>
              </a:ext>
            </a:extLst>
          </p:cNvPr>
          <p:cNvSpPr txBox="1"/>
          <p:nvPr/>
        </p:nvSpPr>
        <p:spPr>
          <a:xfrm>
            <a:off x="6096000" y="6320901"/>
            <a:ext cx="5699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https://www.ncbi.nlm.nih.gov/pmc/articles/PMC6585965/</a:t>
            </a:r>
          </a:p>
        </p:txBody>
      </p:sp>
    </p:spTree>
    <p:extLst>
      <p:ext uri="{BB962C8B-B14F-4D97-AF65-F5344CB8AC3E}">
        <p14:creationId xmlns:p14="http://schemas.microsoft.com/office/powerpoint/2010/main" val="18065901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1259BA7-3D79-47E4-ACE4-1A088CBEB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50" y="678032"/>
            <a:ext cx="4095750" cy="5715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189DA9E-F69E-40DE-86F7-8B2BD5016D70}"/>
              </a:ext>
            </a:extLst>
          </p:cNvPr>
          <p:cNvSpPr txBox="1"/>
          <p:nvPr/>
        </p:nvSpPr>
        <p:spPr>
          <a:xfrm>
            <a:off x="730188" y="230035"/>
            <a:ext cx="883106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Abatacept – </a:t>
            </a:r>
            <a:br>
              <a:rPr lang="en-US" sz="3000" b="1" dirty="0"/>
            </a:br>
            <a:r>
              <a:rPr lang="en-IN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125 mg SC </a:t>
            </a:r>
            <a:r>
              <a:rPr lang="en-IN" sz="1800" b="0" i="0" u="none" strike="noStrike" baseline="0" dirty="0" err="1">
                <a:solidFill>
                  <a:srgbClr val="028009"/>
                </a:solidFill>
                <a:latin typeface="Courier New" panose="02070309020205020404" pitchFamily="49" charset="0"/>
              </a:rPr>
              <a:t>qWeek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FBB9795-E363-484D-A561-6CD1C7A96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9665" y="903118"/>
            <a:ext cx="695325" cy="52768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9CC5AA7-101C-432F-AB5E-441B845F5979}"/>
              </a:ext>
            </a:extLst>
          </p:cNvPr>
          <p:cNvSpPr txBox="1"/>
          <p:nvPr/>
        </p:nvSpPr>
        <p:spPr>
          <a:xfrm>
            <a:off x="7348272" y="6499564"/>
            <a:ext cx="4425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https://pubmed.ncbi.nlm.nih.gov/30229926/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B5B772-DF5B-4725-A346-57B171783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999" y="1535281"/>
            <a:ext cx="6375647" cy="478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000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C8F960A-68D2-40A8-A875-FD1517F1FF89}"/>
              </a:ext>
            </a:extLst>
          </p:cNvPr>
          <p:cNvSpPr txBox="1"/>
          <p:nvPr/>
        </p:nvSpPr>
        <p:spPr>
          <a:xfrm>
            <a:off x="739066" y="0"/>
            <a:ext cx="883106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Abatacept – </a:t>
            </a:r>
            <a:br>
              <a:rPr lang="en-US" sz="3000" b="1" dirty="0"/>
            </a:br>
            <a:r>
              <a:rPr lang="en-IN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125 mg SC </a:t>
            </a:r>
            <a:r>
              <a:rPr lang="en-IN" sz="1800" b="0" i="0" u="none" strike="noStrike" baseline="0" dirty="0" err="1">
                <a:solidFill>
                  <a:srgbClr val="028009"/>
                </a:solidFill>
                <a:latin typeface="Courier New" panose="02070309020205020404" pitchFamily="49" charset="0"/>
              </a:rPr>
              <a:t>qWeek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CDBDA9-6C7D-41AF-8638-F6DC13F5C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6637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1476427-8E3C-49BD-A22A-2A76EB6B02EF}"/>
              </a:ext>
            </a:extLst>
          </p:cNvPr>
          <p:cNvSpPr txBox="1"/>
          <p:nvPr/>
        </p:nvSpPr>
        <p:spPr>
          <a:xfrm>
            <a:off x="1289482" y="375471"/>
            <a:ext cx="8831062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Tocilizumab – </a:t>
            </a:r>
            <a:br>
              <a:rPr lang="en-US" sz="3000" b="1" dirty="0"/>
            </a:br>
            <a:r>
              <a:rPr lang="en-US" sz="3000" b="1" dirty="0"/>
              <a:t>POP PK for N=10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9372B0-27EB-4704-9467-0BC163758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0" y="1399203"/>
            <a:ext cx="66675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32273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B5963C7-0ADF-427E-B8FF-7E7A282406E4}"/>
              </a:ext>
            </a:extLst>
          </p:cNvPr>
          <p:cNvSpPr txBox="1"/>
          <p:nvPr/>
        </p:nvSpPr>
        <p:spPr>
          <a:xfrm>
            <a:off x="1289482" y="375471"/>
            <a:ext cx="8831062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Tocilizumab – N=10</a:t>
            </a:r>
          </a:p>
          <a:p>
            <a:r>
              <a:rPr lang="en-US" sz="3000" b="1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Varying PK Parameters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A86BF1-2143-401E-8457-EAE588651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9456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55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4AB4A2E-30ED-4139-B163-7DCFDF6EE945}"/>
              </a:ext>
            </a:extLst>
          </p:cNvPr>
          <p:cNvSpPr txBox="1"/>
          <p:nvPr/>
        </p:nvSpPr>
        <p:spPr>
          <a:xfrm>
            <a:off x="1475913" y="162407"/>
            <a:ext cx="8831062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Tocilizumab – N=10</a:t>
            </a:r>
          </a:p>
          <a:p>
            <a:r>
              <a:rPr lang="en-US" sz="3000" b="1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Varying the Model parameters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8E4ADF-7237-45E9-85DF-45CDFF06B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1802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70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Healthy (Beta = 0)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75E04E9-CC57-432C-ABB4-0B84F010BC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65529"/>
            <a:ext cx="12316286" cy="6004190"/>
          </a:xfrm>
        </p:spPr>
      </p:pic>
    </p:spTree>
    <p:extLst>
      <p:ext uri="{BB962C8B-B14F-4D97-AF65-F5344CB8AC3E}">
        <p14:creationId xmlns:p14="http://schemas.microsoft.com/office/powerpoint/2010/main" val="98475747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4C8A0A9-369A-4FD3-B58C-33C30C6C10F0}"/>
              </a:ext>
            </a:extLst>
          </p:cNvPr>
          <p:cNvSpPr txBox="1"/>
          <p:nvPr/>
        </p:nvSpPr>
        <p:spPr>
          <a:xfrm>
            <a:off x="1475913" y="162407"/>
            <a:ext cx="8831062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Tocilizumab – N=10</a:t>
            </a:r>
          </a:p>
          <a:p>
            <a:r>
              <a:rPr lang="en-US" sz="3000" b="1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Varying the PK and Model parameters</a:t>
            </a:r>
            <a:br>
              <a:rPr lang="en-US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</a:b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4E72B9-F021-46E0-9F4D-07D3176DC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8435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268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E285E3-40DD-4A02-95B0-BC4BE927A682}"/>
              </a:ext>
            </a:extLst>
          </p:cNvPr>
          <p:cNvSpPr txBox="1"/>
          <p:nvPr/>
        </p:nvSpPr>
        <p:spPr>
          <a:xfrm>
            <a:off x="4022049" y="649280"/>
            <a:ext cx="4440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Drug Administration For 200 days</a:t>
            </a:r>
            <a:endParaRPr lang="en-IN" sz="24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DD8831-3C55-4B44-9F1E-D5E80CD7A4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52" y="1431924"/>
            <a:ext cx="6213345" cy="4658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F437B6-C5C6-4840-B92C-E9A194BD2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4334" y="6208720"/>
            <a:ext cx="1631830" cy="405144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D9B3022-6EF8-4474-A1A8-B84CF29F3E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49078"/>
              </p:ext>
            </p:extLst>
          </p:nvPr>
        </p:nvGraphicFramePr>
        <p:xfrm>
          <a:off x="7008440" y="3004836"/>
          <a:ext cx="4655820" cy="1833118"/>
        </p:xfrm>
        <a:graphic>
          <a:graphicData uri="http://schemas.openxmlformats.org/drawingml/2006/table">
            <a:tbl>
              <a:tblPr/>
              <a:tblGrid>
                <a:gridCol w="601292">
                  <a:extLst>
                    <a:ext uri="{9D8B030D-6E8A-4147-A177-3AD203B41FA5}">
                      <a16:colId xmlns:a16="http://schemas.microsoft.com/office/drawing/2014/main" val="3914488009"/>
                    </a:ext>
                  </a:extLst>
                </a:gridCol>
                <a:gridCol w="744118">
                  <a:extLst>
                    <a:ext uri="{9D8B030D-6E8A-4147-A177-3AD203B41FA5}">
                      <a16:colId xmlns:a16="http://schemas.microsoft.com/office/drawing/2014/main" val="3755341494"/>
                    </a:ext>
                  </a:extLst>
                </a:gridCol>
                <a:gridCol w="1103470">
                  <a:extLst>
                    <a:ext uri="{9D8B030D-6E8A-4147-A177-3AD203B41FA5}">
                      <a16:colId xmlns:a16="http://schemas.microsoft.com/office/drawing/2014/main" val="3910234291"/>
                    </a:ext>
                  </a:extLst>
                </a:gridCol>
                <a:gridCol w="1103470">
                  <a:extLst>
                    <a:ext uri="{9D8B030D-6E8A-4147-A177-3AD203B41FA5}">
                      <a16:colId xmlns:a16="http://schemas.microsoft.com/office/drawing/2014/main" val="4229289468"/>
                    </a:ext>
                  </a:extLst>
                </a:gridCol>
                <a:gridCol w="1103470">
                  <a:extLst>
                    <a:ext uri="{9D8B030D-6E8A-4147-A177-3AD203B41FA5}">
                      <a16:colId xmlns:a16="http://schemas.microsoft.com/office/drawing/2014/main" val="4070061985"/>
                    </a:ext>
                  </a:extLst>
                </a:gridCol>
              </a:tblGrid>
              <a:tr h="34226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0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0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Diseased (before treatment)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0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Diseased (after treatment)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7788644"/>
                  </a:ext>
                </a:extLst>
              </a:tr>
              <a:tr h="34226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0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0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Mean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0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SD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0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Mean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0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SD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8805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CRP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101.06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23.03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53.84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20.90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60443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RF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211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59.12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145.12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45.78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134865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RA score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174.35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45.60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114.75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36.45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85645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DAS score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9.49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1.94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5.5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1.76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890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97596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63126B4-DD80-4BE1-9E51-1E8C4816C865}"/>
              </a:ext>
            </a:extLst>
          </p:cNvPr>
          <p:cNvGraphicFramePr>
            <a:graphicFrameLocks noGrp="1"/>
          </p:cNvGraphicFramePr>
          <p:nvPr/>
        </p:nvGraphicFramePr>
        <p:xfrm>
          <a:off x="1508217" y="1678455"/>
          <a:ext cx="8127999" cy="350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26334586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34877934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322666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Parameters in the Model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Function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32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HLA-DRB1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Kn1, k31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Macrophage polarization, RF factor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528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PTPN22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k24, k26</a:t>
                      </a:r>
                      <a:r>
                        <a:rPr lang="en-US" dirty="0"/>
                        <a:t> and k54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Tcell</a:t>
                      </a:r>
                      <a:r>
                        <a:rPr lang="en-US" dirty="0"/>
                        <a:t> differentiation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5846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TRAF1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k28, k69,</a:t>
                      </a:r>
                      <a:r>
                        <a:rPr lang="en-US" dirty="0"/>
                        <a:t> k64, k74 , k50 and k66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Inflammatory response and auto antibodies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869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CTLA4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k3 and k1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Treg production disturbed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8595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k28,</a:t>
                      </a:r>
                      <a:r>
                        <a:rPr lang="en-US" dirty="0"/>
                        <a:t> k64 and k74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TNFa</a:t>
                      </a:r>
                      <a:r>
                        <a:rPr lang="en-US" dirty="0"/>
                        <a:t>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0674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CCR6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k24, k26</a:t>
                      </a:r>
                      <a:r>
                        <a:rPr lang="en-US" dirty="0"/>
                        <a:t> and k54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Tcell</a:t>
                      </a:r>
                      <a:r>
                        <a:rPr lang="en-US" dirty="0"/>
                        <a:t> differentiation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9612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PADI4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kn1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Citrullination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653714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96AB7B6-3534-413F-8C84-E276DB88ADBF}"/>
              </a:ext>
            </a:extLst>
          </p:cNvPr>
          <p:cNvSpPr txBox="1"/>
          <p:nvPr/>
        </p:nvSpPr>
        <p:spPr>
          <a:xfrm>
            <a:off x="958787" y="827682"/>
            <a:ext cx="29029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Genes in RA</a:t>
            </a:r>
            <a:endParaRPr lang="en-IN" sz="2200" b="1" dirty="0"/>
          </a:p>
        </p:txBody>
      </p:sp>
    </p:spTree>
    <p:extLst>
      <p:ext uri="{BB962C8B-B14F-4D97-AF65-F5344CB8AC3E}">
        <p14:creationId xmlns:p14="http://schemas.microsoft.com/office/powerpoint/2010/main" val="40848963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825836-7E8D-44A6-A251-0C363CB9C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2936" y="1397676"/>
            <a:ext cx="5617347" cy="42130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9B97BE-3A67-476C-95CF-156CAE24F2EB}"/>
              </a:ext>
            </a:extLst>
          </p:cNvPr>
          <p:cNvSpPr txBox="1"/>
          <p:nvPr/>
        </p:nvSpPr>
        <p:spPr>
          <a:xfrm>
            <a:off x="7084398" y="594805"/>
            <a:ext cx="11760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PTPN22</a:t>
            </a:r>
            <a:endParaRPr lang="en-IN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B87824-6FF3-4510-82C8-0867D1D99DCA}"/>
              </a:ext>
            </a:extLst>
          </p:cNvPr>
          <p:cNvSpPr txBox="1"/>
          <p:nvPr/>
        </p:nvSpPr>
        <p:spPr>
          <a:xfrm>
            <a:off x="445380" y="594805"/>
            <a:ext cx="1484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HLA-DRB1</a:t>
            </a:r>
            <a:endParaRPr lang="en-IN" sz="24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21F934-74EA-4295-A7F3-021425DFE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02" y="1503931"/>
            <a:ext cx="5334000" cy="40005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D039433-3132-45E1-B524-11F49D954011}"/>
              </a:ext>
            </a:extLst>
          </p:cNvPr>
          <p:cNvCxnSpPr>
            <a:cxnSpLocks/>
          </p:cNvCxnSpPr>
          <p:nvPr/>
        </p:nvCxnSpPr>
        <p:spPr>
          <a:xfrm>
            <a:off x="1202114" y="2938508"/>
            <a:ext cx="1807416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50D5F2-82AB-45CD-A4EE-AC5C2EB74B1A}"/>
              </a:ext>
            </a:extLst>
          </p:cNvPr>
          <p:cNvCxnSpPr>
            <a:cxnSpLocks/>
          </p:cNvCxnSpPr>
          <p:nvPr/>
        </p:nvCxnSpPr>
        <p:spPr>
          <a:xfrm>
            <a:off x="7222654" y="3046520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8CF582D-CFAE-4BBE-A514-B3D09ABAD394}"/>
              </a:ext>
            </a:extLst>
          </p:cNvPr>
          <p:cNvCxnSpPr>
            <a:cxnSpLocks/>
          </p:cNvCxnSpPr>
          <p:nvPr/>
        </p:nvCxnSpPr>
        <p:spPr>
          <a:xfrm>
            <a:off x="3531023" y="2586361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A2C579-8C6E-4A41-8FCA-4C45926D2522}"/>
              </a:ext>
            </a:extLst>
          </p:cNvPr>
          <p:cNvCxnSpPr>
            <a:cxnSpLocks/>
          </p:cNvCxnSpPr>
          <p:nvPr/>
        </p:nvCxnSpPr>
        <p:spPr>
          <a:xfrm>
            <a:off x="9656615" y="2772791"/>
            <a:ext cx="1902111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8C4A477-2F0E-4731-8DD9-DB8DEAD01108}"/>
              </a:ext>
            </a:extLst>
          </p:cNvPr>
          <p:cNvCxnSpPr>
            <a:cxnSpLocks/>
          </p:cNvCxnSpPr>
          <p:nvPr/>
        </p:nvCxnSpPr>
        <p:spPr>
          <a:xfrm>
            <a:off x="7222654" y="4388528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EA76910-CDB8-444E-9796-C3F6706D66B8}"/>
              </a:ext>
            </a:extLst>
          </p:cNvPr>
          <p:cNvCxnSpPr>
            <a:cxnSpLocks/>
          </p:cNvCxnSpPr>
          <p:nvPr/>
        </p:nvCxnSpPr>
        <p:spPr>
          <a:xfrm>
            <a:off x="1202114" y="2479829"/>
            <a:ext cx="180741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6756357-7DBA-4F67-A229-5D094524F355}"/>
              </a:ext>
            </a:extLst>
          </p:cNvPr>
          <p:cNvCxnSpPr>
            <a:cxnSpLocks/>
          </p:cNvCxnSpPr>
          <p:nvPr/>
        </p:nvCxnSpPr>
        <p:spPr>
          <a:xfrm>
            <a:off x="7222654" y="2836414"/>
            <a:ext cx="180741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02400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CCC2578-0A94-4B02-834E-3FE05AD0E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715" y="1699517"/>
            <a:ext cx="5334000" cy="4000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896559-0829-4249-AB8E-B0634611EDD2}"/>
              </a:ext>
            </a:extLst>
          </p:cNvPr>
          <p:cNvSpPr txBox="1"/>
          <p:nvPr/>
        </p:nvSpPr>
        <p:spPr>
          <a:xfrm>
            <a:off x="1022412" y="927718"/>
            <a:ext cx="99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TRAF1</a:t>
            </a:r>
            <a:endParaRPr lang="en-IN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D67F45-FCC3-4F59-A3E4-DDF9657A2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604" y="1699517"/>
            <a:ext cx="5334000" cy="4000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7C30A4-271A-4749-84ED-63B548B70EB9}"/>
              </a:ext>
            </a:extLst>
          </p:cNvPr>
          <p:cNvSpPr txBox="1"/>
          <p:nvPr/>
        </p:nvSpPr>
        <p:spPr>
          <a:xfrm>
            <a:off x="6519169" y="927718"/>
            <a:ext cx="9732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CTLA4</a:t>
            </a:r>
            <a:endParaRPr lang="en-IN" sz="2400" b="1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1FCC434-A4EF-4ABE-AA19-1BC04D4E1608}"/>
              </a:ext>
            </a:extLst>
          </p:cNvPr>
          <p:cNvCxnSpPr>
            <a:cxnSpLocks/>
          </p:cNvCxnSpPr>
          <p:nvPr/>
        </p:nvCxnSpPr>
        <p:spPr>
          <a:xfrm>
            <a:off x="1089828" y="3268462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4888981-8241-4D89-813C-5FC94B535865}"/>
              </a:ext>
            </a:extLst>
          </p:cNvPr>
          <p:cNvCxnSpPr>
            <a:cxnSpLocks/>
          </p:cNvCxnSpPr>
          <p:nvPr/>
        </p:nvCxnSpPr>
        <p:spPr>
          <a:xfrm>
            <a:off x="6519169" y="3170807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A7B81A-14E0-4F0F-A691-1FA42B18305E}"/>
              </a:ext>
            </a:extLst>
          </p:cNvPr>
          <p:cNvCxnSpPr>
            <a:cxnSpLocks/>
          </p:cNvCxnSpPr>
          <p:nvPr/>
        </p:nvCxnSpPr>
        <p:spPr>
          <a:xfrm>
            <a:off x="3423011" y="2789068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F2E4DA3-CB01-45D5-AFFF-062C25B68A79}"/>
              </a:ext>
            </a:extLst>
          </p:cNvPr>
          <p:cNvCxnSpPr>
            <a:cxnSpLocks/>
          </p:cNvCxnSpPr>
          <p:nvPr/>
        </p:nvCxnSpPr>
        <p:spPr>
          <a:xfrm>
            <a:off x="8882778" y="2789068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EDF3127-174E-4776-BCF6-46BFEA098689}"/>
              </a:ext>
            </a:extLst>
          </p:cNvPr>
          <p:cNvCxnSpPr>
            <a:cxnSpLocks/>
          </p:cNvCxnSpPr>
          <p:nvPr/>
        </p:nvCxnSpPr>
        <p:spPr>
          <a:xfrm>
            <a:off x="1089828" y="4653379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FAB019-7BD5-4A7E-BFC6-5ACE5DA88DD7}"/>
              </a:ext>
            </a:extLst>
          </p:cNvPr>
          <p:cNvCxnSpPr>
            <a:cxnSpLocks/>
          </p:cNvCxnSpPr>
          <p:nvPr/>
        </p:nvCxnSpPr>
        <p:spPr>
          <a:xfrm>
            <a:off x="6519169" y="4102963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A6F16DD-9536-43D7-B963-2A0A60184D8E}"/>
              </a:ext>
            </a:extLst>
          </p:cNvPr>
          <p:cNvCxnSpPr>
            <a:cxnSpLocks/>
          </p:cNvCxnSpPr>
          <p:nvPr/>
        </p:nvCxnSpPr>
        <p:spPr>
          <a:xfrm>
            <a:off x="1089828" y="3065755"/>
            <a:ext cx="180741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94E8A5-29A7-41FE-B8F7-791CEC93803C}"/>
              </a:ext>
            </a:extLst>
          </p:cNvPr>
          <p:cNvCxnSpPr>
            <a:cxnSpLocks/>
          </p:cNvCxnSpPr>
          <p:nvPr/>
        </p:nvCxnSpPr>
        <p:spPr>
          <a:xfrm>
            <a:off x="6562078" y="2789068"/>
            <a:ext cx="180741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6694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2B5C01-FD7C-44D1-ABAE-FB56F0218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72" y="1544159"/>
            <a:ext cx="5334000" cy="4000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FBEA65-4774-4AF9-97A7-2274A36E8B88}"/>
              </a:ext>
            </a:extLst>
          </p:cNvPr>
          <p:cNvSpPr txBox="1"/>
          <p:nvPr/>
        </p:nvSpPr>
        <p:spPr>
          <a:xfrm>
            <a:off x="1022412" y="927718"/>
            <a:ext cx="925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STAT4</a:t>
            </a:r>
            <a:endParaRPr lang="en-IN" sz="24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925E74-64DC-489A-8DFA-EFB5EF7E5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1380" y="1428750"/>
            <a:ext cx="5334000" cy="4000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F34DA9-D825-4353-8940-715402644DB1}"/>
              </a:ext>
            </a:extLst>
          </p:cNvPr>
          <p:cNvSpPr txBox="1"/>
          <p:nvPr/>
        </p:nvSpPr>
        <p:spPr>
          <a:xfrm>
            <a:off x="6607946" y="849298"/>
            <a:ext cx="840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CCR6</a:t>
            </a:r>
            <a:endParaRPr lang="en-IN" sz="2400" b="1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BE2FCCC-7DD1-48AC-A8CA-384584D0CD8D}"/>
              </a:ext>
            </a:extLst>
          </p:cNvPr>
          <p:cNvCxnSpPr>
            <a:cxnSpLocks/>
          </p:cNvCxnSpPr>
          <p:nvPr/>
        </p:nvCxnSpPr>
        <p:spPr>
          <a:xfrm>
            <a:off x="6607946" y="3011009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53374F3-39DE-4863-9CD8-39CDDA1425B5}"/>
              </a:ext>
            </a:extLst>
          </p:cNvPr>
          <p:cNvCxnSpPr>
            <a:cxnSpLocks/>
          </p:cNvCxnSpPr>
          <p:nvPr/>
        </p:nvCxnSpPr>
        <p:spPr>
          <a:xfrm>
            <a:off x="946141" y="3099786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F01287D-8DA6-4788-85EA-B92A4E94F2E1}"/>
              </a:ext>
            </a:extLst>
          </p:cNvPr>
          <p:cNvCxnSpPr>
            <a:cxnSpLocks/>
          </p:cNvCxnSpPr>
          <p:nvPr/>
        </p:nvCxnSpPr>
        <p:spPr>
          <a:xfrm>
            <a:off x="3272091" y="2407328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78F66AD-5293-4C3A-9D33-141506A74EE6}"/>
              </a:ext>
            </a:extLst>
          </p:cNvPr>
          <p:cNvCxnSpPr>
            <a:cxnSpLocks/>
          </p:cNvCxnSpPr>
          <p:nvPr/>
        </p:nvCxnSpPr>
        <p:spPr>
          <a:xfrm>
            <a:off x="8962677" y="2700291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9ECE454-6EF3-4AB6-B1F8-0C5A11651CD8}"/>
              </a:ext>
            </a:extLst>
          </p:cNvPr>
          <p:cNvCxnSpPr>
            <a:cxnSpLocks/>
          </p:cNvCxnSpPr>
          <p:nvPr/>
        </p:nvCxnSpPr>
        <p:spPr>
          <a:xfrm>
            <a:off x="946141" y="4227251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99CEC0D-B392-4327-9F65-E81074097882}"/>
              </a:ext>
            </a:extLst>
          </p:cNvPr>
          <p:cNvCxnSpPr>
            <a:cxnSpLocks/>
          </p:cNvCxnSpPr>
          <p:nvPr/>
        </p:nvCxnSpPr>
        <p:spPr>
          <a:xfrm>
            <a:off x="6607946" y="4227251"/>
            <a:ext cx="185032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CD1C018-B2D5-44C0-981A-3DBD708E79E9}"/>
              </a:ext>
            </a:extLst>
          </p:cNvPr>
          <p:cNvCxnSpPr>
            <a:cxnSpLocks/>
          </p:cNvCxnSpPr>
          <p:nvPr/>
        </p:nvCxnSpPr>
        <p:spPr>
          <a:xfrm>
            <a:off x="946141" y="2772792"/>
            <a:ext cx="180741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845596-7ADD-44E9-8CCC-1B949EC4AFEF}"/>
              </a:ext>
            </a:extLst>
          </p:cNvPr>
          <p:cNvCxnSpPr>
            <a:cxnSpLocks/>
          </p:cNvCxnSpPr>
          <p:nvPr/>
        </p:nvCxnSpPr>
        <p:spPr>
          <a:xfrm>
            <a:off x="6650855" y="2793506"/>
            <a:ext cx="180741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47214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38063F7-3418-4058-959D-267870FDD1BF}"/>
              </a:ext>
            </a:extLst>
          </p:cNvPr>
          <p:cNvSpPr txBox="1"/>
          <p:nvPr/>
        </p:nvSpPr>
        <p:spPr>
          <a:xfrm>
            <a:off x="1022412" y="927718"/>
            <a:ext cx="944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PADI4</a:t>
            </a:r>
            <a:endParaRPr lang="en-IN" sz="24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8E4C4E-D8F0-47C7-BB09-C1FD0F8F4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986" y="1712835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1835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360DB1-9E79-44D3-9D22-3DAE1C590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61" y="487716"/>
            <a:ext cx="3760065" cy="28200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5E19D0-E7B7-4539-9FC7-9B62445D7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5779" y="487716"/>
            <a:ext cx="3760065" cy="28200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E39BCD-F3B6-473E-8251-89C71F41E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271" y="487716"/>
            <a:ext cx="3760065" cy="28200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6CBE26B-08B8-4F1B-B010-9357718A8E87}"/>
              </a:ext>
            </a:extLst>
          </p:cNvPr>
          <p:cNvSpPr txBox="1"/>
          <p:nvPr/>
        </p:nvSpPr>
        <p:spPr>
          <a:xfrm>
            <a:off x="578529" y="93217"/>
            <a:ext cx="1849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30% increase</a:t>
            </a:r>
            <a:endParaRPr lang="en-IN" sz="2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F74835-CB61-4C95-843D-DEA4F5D74046}"/>
              </a:ext>
            </a:extLst>
          </p:cNvPr>
          <p:cNvSpPr txBox="1"/>
          <p:nvPr/>
        </p:nvSpPr>
        <p:spPr>
          <a:xfrm>
            <a:off x="415289" y="3325796"/>
            <a:ext cx="1930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30% decrease</a:t>
            </a:r>
            <a:endParaRPr lang="en-IN" sz="2400" b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0ED53FB-4029-4BC4-B2FF-38600DA1FA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6712" y="3702264"/>
            <a:ext cx="3583624" cy="26877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B8BD69F-93C5-4F81-8279-149A51165B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9587" y="3751094"/>
            <a:ext cx="3760065" cy="28200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427DF0D-ADD4-49C4-B0A5-1F29C098CC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4160" y="3702263"/>
            <a:ext cx="3760065" cy="2820049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90EB2E8-B9CE-4BBF-BBCB-283F605735AC}"/>
              </a:ext>
            </a:extLst>
          </p:cNvPr>
          <p:cNvCxnSpPr/>
          <p:nvPr/>
        </p:nvCxnSpPr>
        <p:spPr>
          <a:xfrm>
            <a:off x="710214" y="2681056"/>
            <a:ext cx="2947386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31DD114-B066-4A42-8DFE-280768163966}"/>
              </a:ext>
            </a:extLst>
          </p:cNvPr>
          <p:cNvCxnSpPr>
            <a:cxnSpLocks/>
          </p:cNvCxnSpPr>
          <p:nvPr/>
        </p:nvCxnSpPr>
        <p:spPr>
          <a:xfrm>
            <a:off x="710214" y="5576656"/>
            <a:ext cx="2947386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038AA0C-3ADD-4D55-A215-21C06004DBC5}"/>
              </a:ext>
            </a:extLst>
          </p:cNvPr>
          <p:cNvCxnSpPr/>
          <p:nvPr/>
        </p:nvCxnSpPr>
        <p:spPr>
          <a:xfrm>
            <a:off x="710214" y="2052221"/>
            <a:ext cx="294738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15535A-2327-4A36-8C65-889C8E8F7DC7}"/>
              </a:ext>
            </a:extLst>
          </p:cNvPr>
          <p:cNvCxnSpPr/>
          <p:nvPr/>
        </p:nvCxnSpPr>
        <p:spPr>
          <a:xfrm>
            <a:off x="710214" y="4290874"/>
            <a:ext cx="294738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DB129B-7443-4B8A-8BE8-2CF756B58FE0}"/>
              </a:ext>
            </a:extLst>
          </p:cNvPr>
          <p:cNvCxnSpPr/>
          <p:nvPr/>
        </p:nvCxnSpPr>
        <p:spPr>
          <a:xfrm>
            <a:off x="4395927" y="1812524"/>
            <a:ext cx="2947386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30D391E-C97C-4F34-B922-9AA07E7456D8}"/>
              </a:ext>
            </a:extLst>
          </p:cNvPr>
          <p:cNvCxnSpPr/>
          <p:nvPr/>
        </p:nvCxnSpPr>
        <p:spPr>
          <a:xfrm>
            <a:off x="4468428" y="4681492"/>
            <a:ext cx="2947386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6DBE77E-CD8F-43BB-83B9-F9B01748C333}"/>
              </a:ext>
            </a:extLst>
          </p:cNvPr>
          <p:cNvCxnSpPr/>
          <p:nvPr/>
        </p:nvCxnSpPr>
        <p:spPr>
          <a:xfrm>
            <a:off x="8194831" y="1006135"/>
            <a:ext cx="2947386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0914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A3887-D7B1-4AB3-ABB2-2608A20D4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Estimating parameters from clinical outcome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E794DC-8EED-4544-9A77-D107F4E0F3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757" y="1455938"/>
            <a:ext cx="10976932" cy="535125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C94D3D-4F42-45B1-86D8-ACE0C63B9EC6}"/>
              </a:ext>
            </a:extLst>
          </p:cNvPr>
          <p:cNvSpPr txBox="1"/>
          <p:nvPr/>
        </p:nvSpPr>
        <p:spPr>
          <a:xfrm>
            <a:off x="417250" y="1775534"/>
            <a:ext cx="2530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CRP = 10 , RF = 15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78000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BBD4BC-4DB9-430B-994C-40BB74B4D9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0764" y="1505520"/>
            <a:ext cx="10230471" cy="498735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54767C-2124-47FA-93E0-5D9A959F6429}"/>
              </a:ext>
            </a:extLst>
          </p:cNvPr>
          <p:cNvSpPr txBox="1"/>
          <p:nvPr/>
        </p:nvSpPr>
        <p:spPr>
          <a:xfrm>
            <a:off x="310719" y="2139518"/>
            <a:ext cx="2530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CRP = 60 , RF = 100</a:t>
            </a:r>
            <a:endParaRPr lang="en-IN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48F10E6-277B-4085-AF2C-AAB54709FD92}"/>
              </a:ext>
            </a:extLst>
          </p:cNvPr>
          <p:cNvSpPr txBox="1">
            <a:spLocks/>
          </p:cNvSpPr>
          <p:nvPr/>
        </p:nvSpPr>
        <p:spPr>
          <a:xfrm>
            <a:off x="901823" y="2867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Estimating parameters from clinical outcome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711939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Diseased (Beta = 100)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5A2244-0959-40EF-9A51-BA80ED2233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43818"/>
            <a:ext cx="12191998" cy="5943600"/>
          </a:xfrm>
        </p:spPr>
      </p:pic>
    </p:spTree>
    <p:extLst>
      <p:ext uri="{BB962C8B-B14F-4D97-AF65-F5344CB8AC3E}">
        <p14:creationId xmlns:p14="http://schemas.microsoft.com/office/powerpoint/2010/main" val="209119675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5F415-7490-4054-85B4-10F7AE6D3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52207"/>
            <a:ext cx="9144000" cy="2387600"/>
          </a:xfrm>
        </p:spPr>
        <p:txBody>
          <a:bodyPr>
            <a:normAutofit/>
          </a:bodyPr>
          <a:lstStyle/>
          <a:p>
            <a:r>
              <a:rPr lang="en-US" sz="8000" dirty="0" err="1">
                <a:solidFill>
                  <a:schemeClr val="bg1"/>
                </a:solidFill>
                <a:latin typeface="Rockwell" panose="02060603020205020403" pitchFamily="18" charset="0"/>
              </a:rPr>
              <a:t>ThankYou</a:t>
            </a:r>
            <a:endParaRPr lang="en-US" sz="8000" dirty="0">
              <a:solidFill>
                <a:schemeClr val="bg1"/>
              </a:solidFill>
              <a:latin typeface="Rockwell" panose="02060603020205020403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A65E432-C1E6-4C36-BF8E-2DA25E65D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579677" y="3278339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9313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345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Lymph Node Th17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E1B1B7-9A18-4941-B7BB-5E112A65C520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635252" y="1982224"/>
            <a:ext cx="4600280" cy="2965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CF4A60-D1DC-4AF5-832D-7252BEEF3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270" y="1819923"/>
            <a:ext cx="4604640" cy="345348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931A3A6-7A71-477A-9A45-5BED6221CB36}"/>
              </a:ext>
            </a:extLst>
          </p:cNvPr>
          <p:cNvSpPr txBox="1">
            <a:spLocks/>
          </p:cNvSpPr>
          <p:nvPr/>
        </p:nvSpPr>
        <p:spPr>
          <a:xfrm>
            <a:off x="6561568" y="6459092"/>
            <a:ext cx="5861761" cy="51014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https://www.ncbi.nlm.nih.gov/pmc/articles/PMC3317658/</a:t>
            </a:r>
            <a:endParaRPr lang="en-US" sz="2400" dirty="0">
              <a:solidFill>
                <a:schemeClr val="accent5">
                  <a:lumMod val="50000"/>
                </a:schemeClr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9D519CF-ED0F-4D6D-A2F2-0DEFFC8685A4}"/>
              </a:ext>
            </a:extLst>
          </p:cNvPr>
          <p:cNvSpPr txBox="1">
            <a:spLocks/>
          </p:cNvSpPr>
          <p:nvPr/>
        </p:nvSpPr>
        <p:spPr>
          <a:xfrm>
            <a:off x="1901761" y="5531851"/>
            <a:ext cx="5861761" cy="584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2.189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E0B0F-4D29-4786-B2AB-B84D9F8B5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144" y="5433224"/>
            <a:ext cx="3746607" cy="5844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1.7</a:t>
            </a:r>
          </a:p>
        </p:txBody>
      </p:sp>
    </p:spTree>
    <p:extLst>
      <p:ext uri="{BB962C8B-B14F-4D97-AF65-F5344CB8AC3E}">
        <p14:creationId xmlns:p14="http://schemas.microsoft.com/office/powerpoint/2010/main" val="246117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Synovium IL6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E0B0F-4D29-4786-B2AB-B84D9F8B5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5676" y="5224184"/>
            <a:ext cx="1786911" cy="9086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9499A-A191-4397-85AB-59E70A010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3818"/>
            <a:ext cx="6096000" cy="4572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7212082-9F43-4489-9091-A8A9DADA78BB}"/>
              </a:ext>
            </a:extLst>
          </p:cNvPr>
          <p:cNvSpPr txBox="1">
            <a:spLocks/>
          </p:cNvSpPr>
          <p:nvPr/>
        </p:nvSpPr>
        <p:spPr>
          <a:xfrm>
            <a:off x="1449000" y="5946302"/>
            <a:ext cx="5861761" cy="584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3.84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C7ED78-409E-4A84-BBBC-1C788EEF4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058" y="1905324"/>
            <a:ext cx="4049940" cy="3030660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88CC350-591E-49C5-8F78-B6EFBC03131E}"/>
              </a:ext>
            </a:extLst>
          </p:cNvPr>
          <p:cNvSpPr txBox="1">
            <a:spLocks/>
          </p:cNvSpPr>
          <p:nvPr/>
        </p:nvSpPr>
        <p:spPr>
          <a:xfrm>
            <a:off x="6561568" y="6459092"/>
            <a:ext cx="5861761" cy="5101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u="sng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https://www.thno.org/v11p1446.pdf</a:t>
            </a:r>
            <a:endParaRPr lang="en-US" sz="2400" dirty="0">
              <a:solidFill>
                <a:schemeClr val="accent1"/>
              </a:solidFill>
              <a:latin typeface="Tahoma"/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370658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C3630C-568E-4A88-8821-CD8DD49B27A2}"/>
              </a:ext>
            </a:extLst>
          </p:cNvPr>
          <p:cNvSpPr/>
          <p:nvPr/>
        </p:nvSpPr>
        <p:spPr>
          <a:xfrm rot="16200000">
            <a:off x="5424091" y="-5424091"/>
            <a:ext cx="1343818" cy="121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257-3980-4551-868A-26DC3CB8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18255"/>
            <a:ext cx="11010809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ckwell" panose="02060603020205020403" pitchFamily="18" charset="0"/>
              </a:rPr>
              <a:t>Lymph Node IL6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177B90-E279-47EE-9EF6-A8B7D3336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939" y="1470224"/>
            <a:ext cx="4739382" cy="35545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7506FF-3CEB-484C-8A18-2D3386358BE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84" r="34260" b="49257"/>
          <a:stretch/>
        </p:blipFill>
        <p:spPr bwMode="auto">
          <a:xfrm>
            <a:off x="6554681" y="1642484"/>
            <a:ext cx="4169545" cy="345329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DA658A4-194E-4112-81BD-F43B5ADBD4CA}"/>
              </a:ext>
            </a:extLst>
          </p:cNvPr>
          <p:cNvSpPr txBox="1">
            <a:spLocks/>
          </p:cNvSpPr>
          <p:nvPr/>
        </p:nvSpPr>
        <p:spPr>
          <a:xfrm>
            <a:off x="1861811" y="5363554"/>
            <a:ext cx="5861761" cy="584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3.22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E0B0F-4D29-4786-B2AB-B84D9F8B5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3572" y="5363554"/>
            <a:ext cx="3169330" cy="5844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3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393EE80-B3CD-4912-AD5E-97B5C82A318D}"/>
              </a:ext>
            </a:extLst>
          </p:cNvPr>
          <p:cNvSpPr txBox="1">
            <a:spLocks/>
          </p:cNvSpPr>
          <p:nvPr/>
        </p:nvSpPr>
        <p:spPr>
          <a:xfrm>
            <a:off x="6561568" y="6459092"/>
            <a:ext cx="5861761" cy="5101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https://europepmc.org/article/pmc/pmc4224555</a:t>
            </a:r>
            <a:endParaRPr lang="en-US" sz="2400" dirty="0">
              <a:solidFill>
                <a:schemeClr val="accent5">
                  <a:lumMod val="50000"/>
                </a:schemeClr>
              </a:solidFill>
              <a:latin typeface="Tahoma"/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4093507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3787325_Lab safety_AAS_v3" id="{898BC5E2-691B-4B41-A97D-F35AD4FFF20D}" vid="{295F60D3-032D-43CA-A300-E4752067AD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0096A91-93C8-4C7A-BF68-944591874A6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04BA817-A03C-4EA3-86C4-6E42BD37F5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E59094-1E6F-42D5-A62B-D0344AFFFA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2608</TotalTime>
  <Words>1963</Words>
  <Application>Microsoft Office PowerPoint</Application>
  <PresentationFormat>Widescreen</PresentationFormat>
  <Paragraphs>522</Paragraphs>
  <Slides>60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78" baseType="lpstr">
      <vt:lpstr>AdvOT46dcae81</vt:lpstr>
      <vt:lpstr>AdvOT46dcae81+fb</vt:lpstr>
      <vt:lpstr>AdvOT555ca9dc.B</vt:lpstr>
      <vt:lpstr>AdvOT8b40f9c2.B+03</vt:lpstr>
      <vt:lpstr>AdvOT8b40f9c2.B+20</vt:lpstr>
      <vt:lpstr>AdvTT6780a46b</vt:lpstr>
      <vt:lpstr>Arial</vt:lpstr>
      <vt:lpstr>Calibri</vt:lpstr>
      <vt:lpstr>Calibri Light</vt:lpstr>
      <vt:lpstr>CIDFont+F1</vt:lpstr>
      <vt:lpstr>Courier New</vt:lpstr>
      <vt:lpstr>DIN-Bold</vt:lpstr>
      <vt:lpstr>Roboto</vt:lpstr>
      <vt:lpstr>Rockwell</vt:lpstr>
      <vt:lpstr>Tahoma</vt:lpstr>
      <vt:lpstr>Times New Roman</vt:lpstr>
      <vt:lpstr>Wingdings</vt:lpstr>
      <vt:lpstr>Office Theme</vt:lpstr>
      <vt:lpstr>Rheumatoid Arthritis Model</vt:lpstr>
      <vt:lpstr>Rheumatoid Arthritis</vt:lpstr>
      <vt:lpstr>PowerPoint Presentation</vt:lpstr>
      <vt:lpstr>Diseased        Healthy</vt:lpstr>
      <vt:lpstr>Healthy (Beta = 0)</vt:lpstr>
      <vt:lpstr>Diseased (Beta = 100)</vt:lpstr>
      <vt:lpstr>Lymph Node Th17</vt:lpstr>
      <vt:lpstr>Synovium IL6</vt:lpstr>
      <vt:lpstr>Lymph Node IL6</vt:lpstr>
      <vt:lpstr>Synoviyum IL17</vt:lpstr>
      <vt:lpstr>Lymph Node Treg</vt:lpstr>
      <vt:lpstr>Lymph Node TNFa</vt:lpstr>
      <vt:lpstr>Synoviyum and Lymph Node Auto-Antibodies</vt:lpstr>
      <vt:lpstr>Lymph Node IL4</vt:lpstr>
      <vt:lpstr>Bistability Plot</vt:lpstr>
      <vt:lpstr>Clinical Outcome - CRP</vt:lpstr>
      <vt:lpstr>Clinical Outcome – Rheumatoid Factor</vt:lpstr>
      <vt:lpstr>Sensitivity Analysis</vt:lpstr>
      <vt:lpstr>Population Study</vt:lpstr>
      <vt:lpstr>PowerPoint Presentation</vt:lpstr>
      <vt:lpstr>PowerPoint Presentation</vt:lpstr>
      <vt:lpstr>Cumulative Distribution Function - CRP</vt:lpstr>
      <vt:lpstr>Cumulative Distribution Function - RF</vt:lpstr>
      <vt:lpstr>PowerPoint Presentation</vt:lpstr>
      <vt:lpstr>PowerPoint Presentation</vt:lpstr>
      <vt:lpstr>CRP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Effect of Drugs in the Model</vt:lpstr>
      <vt:lpstr>Pharmacokinetics</vt:lpstr>
      <vt:lpstr>Pharmacokinetics</vt:lpstr>
      <vt:lpstr>PowerPoint Presentation</vt:lpstr>
      <vt:lpstr>PowerPoint Presentation</vt:lpstr>
      <vt:lpstr>PowerPoint Presentation</vt:lpstr>
      <vt:lpstr>PowerPoint Presentation</vt:lpstr>
      <vt:lpstr>Infliximab</vt:lpstr>
      <vt:lpstr>Infliximab –  % 3.6 mg/kg  3.6 mg/kg for 70 kg = 252 mg </vt:lpstr>
      <vt:lpstr>Infliximab –  % 3 mg/kg IV at 0, 2, and 6 weeks, THEN q8Weeks thereafter  3mg/kg for 70 kg = 210 mg </vt:lpstr>
      <vt:lpstr>Infliximab –  % 3 mg/kg IV at 0, 2, and 6 weeks, THEN q8Weeks thereafter  3mg/kg for 70 kg = 210 mg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Estimating parameters from clinical outcome</vt:lpstr>
      <vt:lpstr>PowerPoint Presentation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Rheumatoid Arthritis Model</dc:title>
  <dc:creator>Selvaraj Sembulingam</dc:creator>
  <cp:lastModifiedBy>Selvaraj Sembulingam</cp:lastModifiedBy>
  <cp:revision>120</cp:revision>
  <dcterms:created xsi:type="dcterms:W3CDTF">2021-08-30T09:03:46Z</dcterms:created>
  <dcterms:modified xsi:type="dcterms:W3CDTF">2021-12-02T06:08:09Z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